
<file path=[Content_Types].xml><?xml version="1.0" encoding="utf-8"?>
<Types xmlns="http://schemas.openxmlformats.org/package/2006/content-types">
  <Default Extension="png" ContentType="image/png"/>
  <Default Extension="svg" ContentType="image/sv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1"/>
  </p:handoutMasterIdLst>
  <p:sldIdLst>
    <p:sldId id="276" r:id="rId2"/>
    <p:sldId id="277" r:id="rId3"/>
    <p:sldId id="278" r:id="rId4"/>
    <p:sldId id="279" r:id="rId5"/>
    <p:sldId id="280" r:id="rId6"/>
    <p:sldId id="282" r:id="rId7"/>
    <p:sldId id="281" r:id="rId8"/>
    <p:sldId id="259" r:id="rId9"/>
    <p:sldId id="274" r:id="rId10"/>
    <p:sldId id="272" r:id="rId11"/>
    <p:sldId id="269" r:id="rId12"/>
    <p:sldId id="258" r:id="rId13"/>
    <p:sldId id="283" r:id="rId14"/>
    <p:sldId id="275" r:id="rId15"/>
    <p:sldId id="284" r:id="rId16"/>
    <p:sldId id="285" r:id="rId17"/>
    <p:sldId id="286" r:id="rId18"/>
    <p:sldId id="287" r:id="rId19"/>
    <p:sldId id="271" r:id="rId20"/>
  </p:sldIdLst>
  <p:sldSz cx="12192000" cy="6858000"/>
  <p:notesSz cx="6858000" cy="9144000"/>
  <p:custDataLst>
    <p:tags r:id="rId22"/>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7" userDrawn="1">
          <p15:clr>
            <a:srgbClr val="A4A3A4"/>
          </p15:clr>
        </p15:guide>
        <p15:guide id="2" pos="38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9EB"/>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howGuides="1">
      <p:cViewPr varScale="1">
        <p:scale>
          <a:sx n="112" d="100"/>
          <a:sy n="112" d="100"/>
        </p:scale>
        <p:origin x="924" y="108"/>
      </p:cViewPr>
      <p:guideLst>
        <p:guide orient="horz" pos="2727"/>
        <p:guide pos="3868"/>
      </p:guideLst>
    </p:cSldViewPr>
  </p:slideViewPr>
  <p:notesTextViewPr>
    <p:cViewPr>
      <p:scale>
        <a:sx n="1" d="1"/>
        <a:sy n="1" d="1"/>
      </p:scale>
      <p:origin x="0" y="0"/>
    </p:cViewPr>
  </p:notesTextViewPr>
  <p:notesViewPr>
    <p:cSldViewPr showGuides="1">
      <p:cViewPr varScale="1">
        <p:scale>
          <a:sx n="49" d="100"/>
          <a:sy n="49" d="100"/>
        </p:scale>
        <p:origin x="1842" y="54"/>
      </p:cViewPr>
      <p:guideLst/>
    </p:cSldViewPr>
  </p:notes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94B820AE-1B2A-445C-A4B2-53F384576E5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935BC12C-CF8A-4105-A637-3CBF4726041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4BB132-54F2-4220-ACD1-3781FBD8318F}" type="datetimeFigureOut">
              <a:rPr lang="ru-RU" smtClean="0"/>
              <a:t>20.01.2025</a:t>
            </a:fld>
            <a:endParaRPr lang="ru-RU"/>
          </a:p>
        </p:txBody>
      </p:sp>
      <p:sp>
        <p:nvSpPr>
          <p:cNvPr id="4" name="Нижний колонтитул 3">
            <a:extLst>
              <a:ext uri="{FF2B5EF4-FFF2-40B4-BE49-F238E27FC236}">
                <a16:creationId xmlns:a16="http://schemas.microsoft.com/office/drawing/2014/main" id="{32E1266E-0183-4E8F-B15A-84742DCE612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72778227-954E-404E-AF04-7C532D66E7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5F62D6-C5AE-49CC-9150-67E0182FD56F}" type="slidenum">
              <a:rPr lang="ru-RU" smtClean="0"/>
              <a:t>‹#›</a:t>
            </a:fld>
            <a:endParaRPr lang="ru-RU"/>
          </a:p>
        </p:txBody>
      </p:sp>
    </p:spTree>
    <p:extLst>
      <p:ext uri="{BB962C8B-B14F-4D97-AF65-F5344CB8AC3E}">
        <p14:creationId xmlns:p14="http://schemas.microsoft.com/office/powerpoint/2010/main" val="180817025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CC1583-19C2-445C-95FA-A70871E05F5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3A5486A-C161-425C-A383-9D1AA1977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2C422A5-B09C-47C4-9C8A-9B9C05176A6D}"/>
              </a:ext>
            </a:extLst>
          </p:cNvPr>
          <p:cNvSpPr>
            <a:spLocks noGrp="1"/>
          </p:cNvSpPr>
          <p:nvPr>
            <p:ph type="dt" sz="half" idx="10"/>
          </p:nvPr>
        </p:nvSpPr>
        <p:spPr/>
        <p:txBody>
          <a:bodyPr/>
          <a:lstStyle/>
          <a:p>
            <a:fld id="{2293E2BF-9ADC-477C-B985-ED6A3FE2C52E}" type="datetimeFigureOut">
              <a:rPr lang="ru-RU" smtClean="0"/>
              <a:t>20.01.2025</a:t>
            </a:fld>
            <a:endParaRPr lang="ru-RU"/>
          </a:p>
        </p:txBody>
      </p:sp>
      <p:sp>
        <p:nvSpPr>
          <p:cNvPr id="5" name="Нижний колонтитул 4">
            <a:extLst>
              <a:ext uri="{FF2B5EF4-FFF2-40B4-BE49-F238E27FC236}">
                <a16:creationId xmlns:a16="http://schemas.microsoft.com/office/drawing/2014/main" id="{DB7E6C82-6792-4FBB-A79A-3F80C4AF24F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4855793-DEBA-4AE8-B065-700CB9549312}"/>
              </a:ext>
            </a:extLst>
          </p:cNvPr>
          <p:cNvSpPr>
            <a:spLocks noGrp="1"/>
          </p:cNvSpPr>
          <p:nvPr>
            <p:ph type="sldNum" sz="quarter" idx="12"/>
          </p:nvPr>
        </p:nvSpPr>
        <p:spPr/>
        <p:txBody>
          <a:bodyPr/>
          <a:lstStyle/>
          <a:p>
            <a:fld id="{F27424E6-770A-4943-8DFB-C07B33ECB3B4}" type="slidenum">
              <a:rPr lang="ru-RU" smtClean="0"/>
              <a:t>‹#›</a:t>
            </a:fld>
            <a:endParaRPr lang="ru-RU"/>
          </a:p>
        </p:txBody>
      </p:sp>
    </p:spTree>
    <p:extLst>
      <p:ext uri="{BB962C8B-B14F-4D97-AF65-F5344CB8AC3E}">
        <p14:creationId xmlns:p14="http://schemas.microsoft.com/office/powerpoint/2010/main" val="3692433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721462-A9E1-4536-9F2D-B2F8F2185D48}"/>
              </a:ext>
            </a:extLst>
          </p:cNvPr>
          <p:cNvSpPr>
            <a:spLocks noGrp="1"/>
          </p:cNvSpPr>
          <p:nvPr>
            <p:ph type="title"/>
          </p:nvPr>
        </p:nvSpPr>
        <p:spPr>
          <a:xfrm>
            <a:off x="838200" y="365125"/>
            <a:ext cx="10515599" cy="1325563"/>
          </a:xfrm>
        </p:spPr>
        <p:txBody>
          <a:bodyPr/>
          <a:lstStyle>
            <a:lvl1pPr>
              <a:defRPr b="1">
                <a:solidFill>
                  <a:schemeClr val="accent1"/>
                </a:solidFill>
              </a:defRPr>
            </a:lvl1pPr>
          </a:lstStyle>
          <a:p>
            <a:r>
              <a:rPr lang="ru-RU"/>
              <a:t>Образец заголовка</a:t>
            </a:r>
          </a:p>
        </p:txBody>
      </p:sp>
      <p:sp>
        <p:nvSpPr>
          <p:cNvPr id="6" name="Прямоугольник 5">
            <a:extLst>
              <a:ext uri="{FF2B5EF4-FFF2-40B4-BE49-F238E27FC236}">
                <a16:creationId xmlns:a16="http://schemas.microsoft.com/office/drawing/2014/main" id="{1D1B458C-BFE5-4FED-890B-A3C81CBD9E00}"/>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474EC097-BE1E-47C5-A4A4-558BFD9F9C06}"/>
              </a:ext>
            </a:extLst>
          </p:cNvPr>
          <p:cNvSpPr/>
          <p:nvPr userDrawn="1"/>
        </p:nvSpPr>
        <p:spPr>
          <a:xfrm>
            <a:off x="12450" y="6772425"/>
            <a:ext cx="12192000" cy="9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9" name="Группа 8">
            <a:extLst>
              <a:ext uri="{FF2B5EF4-FFF2-40B4-BE49-F238E27FC236}">
                <a16:creationId xmlns:a16="http://schemas.microsoft.com/office/drawing/2014/main" id="{ECD6CA42-8F84-4EF7-AC44-C6D7CA7B5256}"/>
              </a:ext>
            </a:extLst>
          </p:cNvPr>
          <p:cNvGrpSpPr/>
          <p:nvPr userDrawn="1"/>
        </p:nvGrpSpPr>
        <p:grpSpPr>
          <a:xfrm>
            <a:off x="0" y="49500"/>
            <a:ext cx="2844750" cy="274500"/>
            <a:chOff x="5228062" y="49500"/>
            <a:chExt cx="2844750" cy="274500"/>
          </a:xfrm>
          <a:solidFill>
            <a:schemeClr val="tx2"/>
          </a:solidFill>
        </p:grpSpPr>
        <p:sp>
          <p:nvSpPr>
            <p:cNvPr id="10" name="Прямоугольник 9">
              <a:extLst>
                <a:ext uri="{FF2B5EF4-FFF2-40B4-BE49-F238E27FC236}">
                  <a16:creationId xmlns:a16="http://schemas.microsoft.com/office/drawing/2014/main"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Блок-схема: объединение 10">
              <a:extLst>
                <a:ext uri="{FF2B5EF4-FFF2-40B4-BE49-F238E27FC236}">
                  <a16:creationId xmlns:a16="http://schemas.microsoft.com/office/drawing/2014/main"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2" name="Группа 11">
            <a:extLst>
              <a:ext uri="{FF2B5EF4-FFF2-40B4-BE49-F238E27FC236}">
                <a16:creationId xmlns:a16="http://schemas.microsoft.com/office/drawing/2014/main" id="{F77822EB-8A6C-4A70-8594-303E6651250C}"/>
              </a:ext>
            </a:extLst>
          </p:cNvPr>
          <p:cNvGrpSpPr/>
          <p:nvPr userDrawn="1"/>
        </p:nvGrpSpPr>
        <p:grpSpPr>
          <a:xfrm>
            <a:off x="9382650" y="6596925"/>
            <a:ext cx="2844750" cy="274500"/>
            <a:chOff x="9347250" y="6571200"/>
            <a:chExt cx="2844750" cy="274500"/>
          </a:xfrm>
          <a:solidFill>
            <a:schemeClr val="tx2"/>
          </a:solidFill>
        </p:grpSpPr>
        <p:sp>
          <p:nvSpPr>
            <p:cNvPr id="13" name="Прямоугольник 12">
              <a:extLst>
                <a:ext uri="{FF2B5EF4-FFF2-40B4-BE49-F238E27FC236}">
                  <a16:creationId xmlns:a16="http://schemas.microsoft.com/office/drawing/2014/main"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объединение 13">
              <a:extLst>
                <a:ext uri="{FF2B5EF4-FFF2-40B4-BE49-F238E27FC236}">
                  <a16:creationId xmlns:a16="http://schemas.microsoft.com/office/drawing/2014/main"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6" name="Текст 18">
            <a:extLst>
              <a:ext uri="{FF2B5EF4-FFF2-40B4-BE49-F238E27FC236}">
                <a16:creationId xmlns:a16="http://schemas.microsoft.com/office/drawing/2014/main" id="{57C0137E-3F0D-4D70-B2CA-0E5AD27AD19D}"/>
              </a:ext>
            </a:extLst>
          </p:cNvPr>
          <p:cNvSpPr>
            <a:spLocks noGrp="1"/>
          </p:cNvSpPr>
          <p:nvPr>
            <p:ph type="body" sz="quarter" idx="14"/>
          </p:nvPr>
        </p:nvSpPr>
        <p:spPr>
          <a:xfrm>
            <a:off x="838200" y="2033588"/>
            <a:ext cx="10444163" cy="404971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34706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CBB7FDFF-D2AD-4235-A46C-DC66DD4D1013}"/>
              </a:ext>
            </a:extLst>
          </p:cNvPr>
          <p:cNvSpPr/>
          <p:nvPr userDrawn="1"/>
        </p:nvSpPr>
        <p:spPr>
          <a:xfrm>
            <a:off x="0" y="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solidFill>
            </a:endParaRPr>
          </a:p>
        </p:txBody>
      </p:sp>
      <p:sp>
        <p:nvSpPr>
          <p:cNvPr id="10" name="Текст 9">
            <a:extLst>
              <a:ext uri="{FF2B5EF4-FFF2-40B4-BE49-F238E27FC236}">
                <a16:creationId xmlns:a16="http://schemas.microsoft.com/office/drawing/2014/main" id="{4070D4A9-B599-4348-B256-0E428B8B824E}"/>
              </a:ext>
            </a:extLst>
          </p:cNvPr>
          <p:cNvSpPr>
            <a:spLocks noGrp="1"/>
          </p:cNvSpPr>
          <p:nvPr>
            <p:ph type="body" sz="quarter" idx="10"/>
          </p:nvPr>
        </p:nvSpPr>
        <p:spPr>
          <a:xfrm>
            <a:off x="785813" y="1314450"/>
            <a:ext cx="10664825" cy="10350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2" name="Текст 11">
            <a:extLst>
              <a:ext uri="{FF2B5EF4-FFF2-40B4-BE49-F238E27FC236}">
                <a16:creationId xmlns:a16="http://schemas.microsoft.com/office/drawing/2014/main" id="{6EF77BD0-0A00-4EB4-9CDD-5A98ACBE159B}"/>
              </a:ext>
            </a:extLst>
          </p:cNvPr>
          <p:cNvSpPr>
            <a:spLocks noGrp="1"/>
          </p:cNvSpPr>
          <p:nvPr>
            <p:ph type="body" sz="quarter" idx="11"/>
          </p:nvPr>
        </p:nvSpPr>
        <p:spPr>
          <a:xfrm>
            <a:off x="838200" y="2843213"/>
            <a:ext cx="10612438" cy="37814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3" name="Заголовок 12">
            <a:extLst>
              <a:ext uri="{FF2B5EF4-FFF2-40B4-BE49-F238E27FC236}">
                <a16:creationId xmlns:a16="http://schemas.microsoft.com/office/drawing/2014/main" id="{A9322F2F-857E-4FE4-BE4D-D21B4515EC5F}"/>
              </a:ext>
            </a:extLst>
          </p:cNvPr>
          <p:cNvSpPr>
            <a:spLocks noGrp="1"/>
          </p:cNvSpPr>
          <p:nvPr>
            <p:ph type="title"/>
          </p:nvPr>
        </p:nvSpPr>
        <p:spPr/>
        <p:txBody>
          <a:bodyPr/>
          <a:lstStyle>
            <a:lvl1pPr>
              <a:defRPr>
                <a:solidFill>
                  <a:schemeClr val="accent3"/>
                </a:solidFill>
              </a:defRPr>
            </a:lvl1pPr>
          </a:lstStyle>
          <a:p>
            <a:r>
              <a:rPr lang="ru-RU"/>
              <a:t>Образец заголовка</a:t>
            </a:r>
          </a:p>
        </p:txBody>
      </p:sp>
    </p:spTree>
    <p:extLst>
      <p:ext uri="{BB962C8B-B14F-4D97-AF65-F5344CB8AC3E}">
        <p14:creationId xmlns:p14="http://schemas.microsoft.com/office/powerpoint/2010/main" val="235216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CBB7FDFF-D2AD-4235-A46C-DC66DD4D1013}"/>
              </a:ext>
            </a:extLst>
          </p:cNvPr>
          <p:cNvSpPr/>
          <p:nvPr userDrawn="1"/>
        </p:nvSpPr>
        <p:spPr>
          <a:xfrm>
            <a:off x="0" y="450900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solidFill>
            </a:endParaRPr>
          </a:p>
        </p:txBody>
      </p:sp>
      <p:sp>
        <p:nvSpPr>
          <p:cNvPr id="10" name="Текст 9">
            <a:extLst>
              <a:ext uri="{FF2B5EF4-FFF2-40B4-BE49-F238E27FC236}">
                <a16:creationId xmlns:a16="http://schemas.microsoft.com/office/drawing/2014/main" id="{4070D4A9-B599-4348-B256-0E428B8B824E}"/>
              </a:ext>
            </a:extLst>
          </p:cNvPr>
          <p:cNvSpPr>
            <a:spLocks noGrp="1"/>
          </p:cNvSpPr>
          <p:nvPr>
            <p:ph type="body" sz="quarter" idx="10"/>
          </p:nvPr>
        </p:nvSpPr>
        <p:spPr>
          <a:xfrm>
            <a:off x="785813" y="1314450"/>
            <a:ext cx="10664825" cy="29245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Заголовок 3">
            <a:extLst>
              <a:ext uri="{FF2B5EF4-FFF2-40B4-BE49-F238E27FC236}">
                <a16:creationId xmlns:a16="http://schemas.microsoft.com/office/drawing/2014/main" id="{1D6F7538-3390-41DD-B230-F5083FB829A9}"/>
              </a:ext>
            </a:extLst>
          </p:cNvPr>
          <p:cNvSpPr>
            <a:spLocks noGrp="1"/>
          </p:cNvSpPr>
          <p:nvPr>
            <p:ph type="title"/>
          </p:nvPr>
        </p:nvSpPr>
        <p:spPr>
          <a:xfrm>
            <a:off x="785813" y="55937"/>
            <a:ext cx="10515600" cy="917937"/>
          </a:xfrm>
        </p:spPr>
        <p:txBody>
          <a:bodyPr/>
          <a:lstStyle/>
          <a:p>
            <a:r>
              <a:rPr lang="ru-RU"/>
              <a:t>Образец заголовка</a:t>
            </a:r>
          </a:p>
        </p:txBody>
      </p:sp>
    </p:spTree>
    <p:extLst>
      <p:ext uri="{BB962C8B-B14F-4D97-AF65-F5344CB8AC3E}">
        <p14:creationId xmlns:p14="http://schemas.microsoft.com/office/powerpoint/2010/main" val="168257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Пустой слайд">
    <p:bg>
      <p:bgPr>
        <a:solidFill>
          <a:schemeClr val="bg1"/>
        </a:solidFill>
        <a:effectLst/>
      </p:bgPr>
    </p:bg>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595E16D1-998B-48A7-9C66-2F192101B82F}"/>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6" name="Прямоугольник 5">
            <a:extLst>
              <a:ext uri="{FF2B5EF4-FFF2-40B4-BE49-F238E27FC236}">
                <a16:creationId xmlns:a16="http://schemas.microsoft.com/office/drawing/2014/main" id="{548120B5-0C92-46E1-BAA0-BA8A5399D9C2}"/>
              </a:ext>
            </a:extLst>
          </p:cNvPr>
          <p:cNvSpPr/>
          <p:nvPr userDrawn="1"/>
        </p:nvSpPr>
        <p:spPr>
          <a:xfrm>
            <a:off x="0" y="675900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7" name="Группа 6">
            <a:extLst>
              <a:ext uri="{FF2B5EF4-FFF2-40B4-BE49-F238E27FC236}">
                <a16:creationId xmlns:a16="http://schemas.microsoft.com/office/drawing/2014/main" id="{7BF0CE19-D07F-45F4-8B53-F4AE3EAC0AF5}"/>
              </a:ext>
            </a:extLst>
          </p:cNvPr>
          <p:cNvGrpSpPr/>
          <p:nvPr userDrawn="1"/>
        </p:nvGrpSpPr>
        <p:grpSpPr>
          <a:xfrm>
            <a:off x="4161000" y="150"/>
            <a:ext cx="2844750" cy="286020"/>
            <a:chOff x="9347250" y="37980"/>
            <a:chExt cx="2844750" cy="286020"/>
          </a:xfrm>
          <a:solidFill>
            <a:schemeClr val="accent1"/>
          </a:solidFill>
        </p:grpSpPr>
        <p:sp>
          <p:nvSpPr>
            <p:cNvPr id="8" name="Прямоугольник 7">
              <a:extLst>
                <a:ext uri="{FF2B5EF4-FFF2-40B4-BE49-F238E27FC236}">
                  <a16:creationId xmlns:a16="http://schemas.microsoft.com/office/drawing/2014/main" id="{56D0ED7C-6F6D-4A0C-B5BF-D4C886121974}"/>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9" name="Блок-схема: объединение 8">
              <a:extLst>
                <a:ext uri="{FF2B5EF4-FFF2-40B4-BE49-F238E27FC236}">
                  <a16:creationId xmlns:a16="http://schemas.microsoft.com/office/drawing/2014/main" id="{F6313D72-2173-410E-9DAC-5F683BF77D8C}"/>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0" name="Группа 9">
            <a:extLst>
              <a:ext uri="{FF2B5EF4-FFF2-40B4-BE49-F238E27FC236}">
                <a16:creationId xmlns:a16="http://schemas.microsoft.com/office/drawing/2014/main" id="{9D0FFF0F-DED0-4533-AA04-278237E63B65}"/>
              </a:ext>
            </a:extLst>
          </p:cNvPr>
          <p:cNvGrpSpPr/>
          <p:nvPr userDrawn="1"/>
        </p:nvGrpSpPr>
        <p:grpSpPr>
          <a:xfrm>
            <a:off x="-35250" y="6583500"/>
            <a:ext cx="2844750" cy="274500"/>
            <a:chOff x="-35250" y="6583500"/>
            <a:chExt cx="2844750" cy="274500"/>
          </a:xfrm>
          <a:solidFill>
            <a:schemeClr val="accent1"/>
          </a:solidFill>
        </p:grpSpPr>
        <p:sp>
          <p:nvSpPr>
            <p:cNvPr id="11" name="Прямоугольник 10">
              <a:extLst>
                <a:ext uri="{FF2B5EF4-FFF2-40B4-BE49-F238E27FC236}">
                  <a16:creationId xmlns:a16="http://schemas.microsoft.com/office/drawing/2014/main" id="{01E034F0-B288-495E-B8C4-5A4D6270B72C}"/>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12" name="Блок-схема: объединение 11">
              <a:extLst>
                <a:ext uri="{FF2B5EF4-FFF2-40B4-BE49-F238E27FC236}">
                  <a16:creationId xmlns:a16="http://schemas.microsoft.com/office/drawing/2014/main" id="{7F3095C1-9AE8-47F3-8F8B-8B149C02C892}"/>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
        <p:nvSpPr>
          <p:cNvPr id="13" name="Рисунок 2">
            <a:extLst>
              <a:ext uri="{FF2B5EF4-FFF2-40B4-BE49-F238E27FC236}">
                <a16:creationId xmlns:a16="http://schemas.microsoft.com/office/drawing/2014/main" id="{9563E350-4964-48DA-95EE-507A76F6014F}"/>
              </a:ext>
            </a:extLst>
          </p:cNvPr>
          <p:cNvSpPr>
            <a:spLocks noGrp="1"/>
          </p:cNvSpPr>
          <p:nvPr>
            <p:ph type="pic" sz="quarter" idx="10"/>
          </p:nvPr>
        </p:nvSpPr>
        <p:spPr>
          <a:xfrm>
            <a:off x="7005638" y="9000"/>
            <a:ext cx="5186362" cy="3330000"/>
          </a:xfrm>
        </p:spPr>
        <p:txBody>
          <a:bodyPr/>
          <a:lstStyle>
            <a:lvl1pPr>
              <a:defRPr>
                <a:solidFill>
                  <a:schemeClr val="accent1"/>
                </a:solidFill>
              </a:defRPr>
            </a:lvl1pPr>
          </a:lstStyle>
          <a:p>
            <a:endParaRPr lang="ru-RU"/>
          </a:p>
        </p:txBody>
      </p:sp>
      <p:sp>
        <p:nvSpPr>
          <p:cNvPr id="14" name="Заголовок 16">
            <a:extLst>
              <a:ext uri="{FF2B5EF4-FFF2-40B4-BE49-F238E27FC236}">
                <a16:creationId xmlns:a16="http://schemas.microsoft.com/office/drawing/2014/main" id="{E44DF226-C979-4C53-9AB3-F30F19A61E56}"/>
              </a:ext>
            </a:extLst>
          </p:cNvPr>
          <p:cNvSpPr>
            <a:spLocks noGrp="1"/>
          </p:cNvSpPr>
          <p:nvPr>
            <p:ph type="title"/>
          </p:nvPr>
        </p:nvSpPr>
        <p:spPr>
          <a:xfrm>
            <a:off x="664987" y="485501"/>
            <a:ext cx="5257800" cy="1325563"/>
          </a:xfrm>
        </p:spPr>
        <p:txBody>
          <a:bodyPr/>
          <a:lstStyle>
            <a:lvl1pPr>
              <a:defRPr b="1">
                <a:solidFill>
                  <a:schemeClr val="accent1"/>
                </a:solidFill>
              </a:defRPr>
            </a:lvl1pPr>
          </a:lstStyle>
          <a:p>
            <a:r>
              <a:rPr lang="ru-RU"/>
              <a:t>Образец заголовка</a:t>
            </a:r>
          </a:p>
        </p:txBody>
      </p:sp>
      <p:sp>
        <p:nvSpPr>
          <p:cNvPr id="15" name="Текст 18">
            <a:extLst>
              <a:ext uri="{FF2B5EF4-FFF2-40B4-BE49-F238E27FC236}">
                <a16:creationId xmlns:a16="http://schemas.microsoft.com/office/drawing/2014/main" id="{C0D997C5-63D2-40A5-8978-8A0E7A482F38}"/>
              </a:ext>
            </a:extLst>
          </p:cNvPr>
          <p:cNvSpPr>
            <a:spLocks noGrp="1"/>
          </p:cNvSpPr>
          <p:nvPr>
            <p:ph type="body" sz="quarter" idx="11"/>
          </p:nvPr>
        </p:nvSpPr>
        <p:spPr>
          <a:xfrm>
            <a:off x="664987" y="2153964"/>
            <a:ext cx="5186363" cy="4049712"/>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6" name="Рисунок 2">
            <a:extLst>
              <a:ext uri="{FF2B5EF4-FFF2-40B4-BE49-F238E27FC236}">
                <a16:creationId xmlns:a16="http://schemas.microsoft.com/office/drawing/2014/main" id="{0DC8507B-223A-4D10-9873-5F8CBA1FA68A}"/>
              </a:ext>
            </a:extLst>
          </p:cNvPr>
          <p:cNvSpPr>
            <a:spLocks noGrp="1"/>
          </p:cNvSpPr>
          <p:nvPr>
            <p:ph type="pic" sz="quarter" idx="12"/>
          </p:nvPr>
        </p:nvSpPr>
        <p:spPr>
          <a:xfrm>
            <a:off x="6984638" y="3519000"/>
            <a:ext cx="5186362" cy="3330000"/>
          </a:xfrm>
        </p:spPr>
        <p:txBody>
          <a:bodyPr/>
          <a:lstStyle>
            <a:lvl1pPr>
              <a:defRPr>
                <a:solidFill>
                  <a:schemeClr val="accent1"/>
                </a:solidFill>
              </a:defRPr>
            </a:lvl1pPr>
          </a:lstStyle>
          <a:p>
            <a:endParaRPr lang="ru-RU"/>
          </a:p>
        </p:txBody>
      </p:sp>
    </p:spTree>
    <p:extLst>
      <p:ext uri="{BB962C8B-B14F-4D97-AF65-F5344CB8AC3E}">
        <p14:creationId xmlns:p14="http://schemas.microsoft.com/office/powerpoint/2010/main" val="389263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bg>
      <p:bgPr>
        <a:solidFill>
          <a:schemeClr val="bg1"/>
        </a:solidFill>
        <a:effectLst/>
      </p:bgPr>
    </p:bg>
    <p:spTree>
      <p:nvGrpSpPr>
        <p:cNvPr id="1" name=""/>
        <p:cNvGrpSpPr/>
        <p:nvPr/>
      </p:nvGrpSpPr>
      <p:grpSpPr>
        <a:xfrm>
          <a:off x="0" y="0"/>
          <a:ext cx="0" cy="0"/>
          <a:chOff x="0" y="0"/>
          <a:chExt cx="0" cy="0"/>
        </a:xfrm>
      </p:grpSpPr>
      <p:sp>
        <p:nvSpPr>
          <p:cNvPr id="16" name="Заголовок 11">
            <a:extLst>
              <a:ext uri="{FF2B5EF4-FFF2-40B4-BE49-F238E27FC236}">
                <a16:creationId xmlns:a16="http://schemas.microsoft.com/office/drawing/2014/main" id="{AC7B45C4-0029-484F-BC10-E13FF56236DF}"/>
              </a:ext>
            </a:extLst>
          </p:cNvPr>
          <p:cNvSpPr>
            <a:spLocks noGrp="1"/>
          </p:cNvSpPr>
          <p:nvPr>
            <p:ph type="title"/>
          </p:nvPr>
        </p:nvSpPr>
        <p:spPr>
          <a:xfrm>
            <a:off x="425450" y="234000"/>
            <a:ext cx="11341100" cy="1035000"/>
          </a:xfrm>
        </p:spPr>
        <p:txBody>
          <a:bodyPr/>
          <a:lstStyle>
            <a:lvl1pPr>
              <a:defRPr>
                <a:solidFill>
                  <a:schemeClr val="accent1"/>
                </a:solidFill>
              </a:defRPr>
            </a:lvl1pPr>
          </a:lstStyle>
          <a:p>
            <a:r>
              <a:rPr lang="ru-RU"/>
              <a:t>Образец заголовка</a:t>
            </a:r>
          </a:p>
        </p:txBody>
      </p:sp>
      <p:sp>
        <p:nvSpPr>
          <p:cNvPr id="17" name="Рисунок 2">
            <a:extLst>
              <a:ext uri="{FF2B5EF4-FFF2-40B4-BE49-F238E27FC236}">
                <a16:creationId xmlns:a16="http://schemas.microsoft.com/office/drawing/2014/main" id="{F8FF044D-1DB9-4B7C-9D24-F0D3A3DD3C0C}"/>
              </a:ext>
            </a:extLst>
          </p:cNvPr>
          <p:cNvSpPr>
            <a:spLocks noGrp="1"/>
          </p:cNvSpPr>
          <p:nvPr>
            <p:ph type="pic" sz="quarter" idx="13"/>
          </p:nvPr>
        </p:nvSpPr>
        <p:spPr>
          <a:xfrm>
            <a:off x="425450" y="2303463"/>
            <a:ext cx="4005550" cy="1620837"/>
          </a:xfrm>
        </p:spPr>
        <p:txBody>
          <a:bodyPr/>
          <a:lstStyle>
            <a:lvl1pPr>
              <a:defRPr>
                <a:solidFill>
                  <a:schemeClr val="accent1"/>
                </a:solidFill>
              </a:defRPr>
            </a:lvl1pPr>
          </a:lstStyle>
          <a:p>
            <a:endParaRPr lang="ru-RU"/>
          </a:p>
        </p:txBody>
      </p:sp>
      <p:sp>
        <p:nvSpPr>
          <p:cNvPr id="18" name="Рисунок 2">
            <a:extLst>
              <a:ext uri="{FF2B5EF4-FFF2-40B4-BE49-F238E27FC236}">
                <a16:creationId xmlns:a16="http://schemas.microsoft.com/office/drawing/2014/main" id="{738784A2-81B9-4C54-8F48-52CB72EF9714}"/>
              </a:ext>
            </a:extLst>
          </p:cNvPr>
          <p:cNvSpPr>
            <a:spLocks noGrp="1"/>
          </p:cNvSpPr>
          <p:nvPr>
            <p:ph type="pic" sz="quarter" idx="14"/>
          </p:nvPr>
        </p:nvSpPr>
        <p:spPr>
          <a:xfrm>
            <a:off x="4595341" y="2303463"/>
            <a:ext cx="4005550" cy="1620837"/>
          </a:xfrm>
        </p:spPr>
        <p:txBody>
          <a:bodyPr/>
          <a:lstStyle>
            <a:lvl1pPr>
              <a:defRPr>
                <a:solidFill>
                  <a:schemeClr val="accent1"/>
                </a:solidFill>
              </a:defRPr>
            </a:lvl1pPr>
          </a:lstStyle>
          <a:p>
            <a:endParaRPr lang="ru-RU"/>
          </a:p>
        </p:txBody>
      </p:sp>
      <p:sp>
        <p:nvSpPr>
          <p:cNvPr id="19" name="Рисунок 2">
            <a:extLst>
              <a:ext uri="{FF2B5EF4-FFF2-40B4-BE49-F238E27FC236}">
                <a16:creationId xmlns:a16="http://schemas.microsoft.com/office/drawing/2014/main" id="{21C4B4FC-EB7C-4B83-9B03-36AC76ADC66E}"/>
              </a:ext>
            </a:extLst>
          </p:cNvPr>
          <p:cNvSpPr>
            <a:spLocks noGrp="1"/>
          </p:cNvSpPr>
          <p:nvPr>
            <p:ph type="pic" sz="quarter" idx="15"/>
          </p:nvPr>
        </p:nvSpPr>
        <p:spPr>
          <a:xfrm>
            <a:off x="8761675" y="2303463"/>
            <a:ext cx="3004875" cy="1620837"/>
          </a:xfrm>
        </p:spPr>
        <p:txBody>
          <a:bodyPr/>
          <a:lstStyle>
            <a:lvl1pPr>
              <a:defRPr>
                <a:solidFill>
                  <a:schemeClr val="accent1"/>
                </a:solidFill>
              </a:defRPr>
            </a:lvl1pPr>
          </a:lstStyle>
          <a:p>
            <a:endParaRPr lang="ru-RU"/>
          </a:p>
        </p:txBody>
      </p:sp>
      <p:sp>
        <p:nvSpPr>
          <p:cNvPr id="20" name="Рисунок 2">
            <a:extLst>
              <a:ext uri="{FF2B5EF4-FFF2-40B4-BE49-F238E27FC236}">
                <a16:creationId xmlns:a16="http://schemas.microsoft.com/office/drawing/2014/main" id="{FC421DAD-9956-40BC-B396-121BDF52207E}"/>
              </a:ext>
            </a:extLst>
          </p:cNvPr>
          <p:cNvSpPr>
            <a:spLocks noGrp="1"/>
          </p:cNvSpPr>
          <p:nvPr>
            <p:ph type="pic" sz="quarter" idx="16"/>
          </p:nvPr>
        </p:nvSpPr>
        <p:spPr>
          <a:xfrm>
            <a:off x="425450" y="4058163"/>
            <a:ext cx="3004875" cy="1620837"/>
          </a:xfrm>
        </p:spPr>
        <p:txBody>
          <a:bodyPr/>
          <a:lstStyle>
            <a:lvl1pPr>
              <a:defRPr>
                <a:solidFill>
                  <a:schemeClr val="accent1"/>
                </a:solidFill>
              </a:defRPr>
            </a:lvl1pPr>
          </a:lstStyle>
          <a:p>
            <a:endParaRPr lang="ru-RU"/>
          </a:p>
        </p:txBody>
      </p:sp>
      <p:sp>
        <p:nvSpPr>
          <p:cNvPr id="21" name="Рисунок 2">
            <a:extLst>
              <a:ext uri="{FF2B5EF4-FFF2-40B4-BE49-F238E27FC236}">
                <a16:creationId xmlns:a16="http://schemas.microsoft.com/office/drawing/2014/main" id="{0596AFFC-6327-4316-8A52-555C5499A3E5}"/>
              </a:ext>
            </a:extLst>
          </p:cNvPr>
          <p:cNvSpPr>
            <a:spLocks noGrp="1"/>
          </p:cNvSpPr>
          <p:nvPr>
            <p:ph type="pic" sz="quarter" idx="17"/>
          </p:nvPr>
        </p:nvSpPr>
        <p:spPr>
          <a:xfrm>
            <a:off x="3606109" y="4058163"/>
            <a:ext cx="4005550" cy="1620837"/>
          </a:xfrm>
        </p:spPr>
        <p:txBody>
          <a:bodyPr/>
          <a:lstStyle>
            <a:lvl1pPr>
              <a:defRPr>
                <a:solidFill>
                  <a:schemeClr val="accent1"/>
                </a:solidFill>
              </a:defRPr>
            </a:lvl1pPr>
          </a:lstStyle>
          <a:p>
            <a:endParaRPr lang="ru-RU"/>
          </a:p>
        </p:txBody>
      </p:sp>
      <p:sp>
        <p:nvSpPr>
          <p:cNvPr id="22" name="Рисунок 2">
            <a:extLst>
              <a:ext uri="{FF2B5EF4-FFF2-40B4-BE49-F238E27FC236}">
                <a16:creationId xmlns:a16="http://schemas.microsoft.com/office/drawing/2014/main" id="{709A8CBC-B10E-4729-8664-C17D4F6947A6}"/>
              </a:ext>
            </a:extLst>
          </p:cNvPr>
          <p:cNvSpPr>
            <a:spLocks noGrp="1"/>
          </p:cNvSpPr>
          <p:nvPr>
            <p:ph type="pic" sz="quarter" idx="18"/>
          </p:nvPr>
        </p:nvSpPr>
        <p:spPr>
          <a:xfrm>
            <a:off x="7776000" y="4058163"/>
            <a:ext cx="4005550" cy="1620837"/>
          </a:xfrm>
        </p:spPr>
        <p:txBody>
          <a:bodyPr/>
          <a:lstStyle>
            <a:lvl1pPr>
              <a:defRPr>
                <a:solidFill>
                  <a:schemeClr val="accent1"/>
                </a:solidFill>
              </a:defRPr>
            </a:lvl1pPr>
          </a:lstStyle>
          <a:p>
            <a:endParaRPr lang="ru-RU"/>
          </a:p>
        </p:txBody>
      </p:sp>
      <p:sp>
        <p:nvSpPr>
          <p:cNvPr id="23" name="Текст 4">
            <a:extLst>
              <a:ext uri="{FF2B5EF4-FFF2-40B4-BE49-F238E27FC236}">
                <a16:creationId xmlns:a16="http://schemas.microsoft.com/office/drawing/2014/main" id="{05550F69-FB7F-4160-902B-8FE3C5C275BB}"/>
              </a:ext>
            </a:extLst>
          </p:cNvPr>
          <p:cNvSpPr>
            <a:spLocks noGrp="1"/>
          </p:cNvSpPr>
          <p:nvPr>
            <p:ph type="body" sz="quarter" idx="19"/>
          </p:nvPr>
        </p:nvSpPr>
        <p:spPr>
          <a:xfrm>
            <a:off x="439739" y="1493838"/>
            <a:ext cx="11341100" cy="62706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77035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presentation-creation.ru/" TargetMode="Externa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8E8430-DDB9-4451-9D36-B3AF2E7697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BE93D94-3035-46FC-A88F-4C3D803A53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FC1E060-1FC4-4335-BB7B-E97E627FA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93E2BF-9ADC-477C-B985-ED6A3FE2C52E}" type="datetimeFigureOut">
              <a:rPr lang="ru-RU" smtClean="0"/>
              <a:t>20.01.2025</a:t>
            </a:fld>
            <a:endParaRPr lang="ru-RU"/>
          </a:p>
        </p:txBody>
      </p:sp>
      <p:sp>
        <p:nvSpPr>
          <p:cNvPr id="5" name="Нижний колонтитул 4">
            <a:extLst>
              <a:ext uri="{FF2B5EF4-FFF2-40B4-BE49-F238E27FC236}">
                <a16:creationId xmlns:a16="http://schemas.microsoft.com/office/drawing/2014/main" id="{66DED04A-12F8-4119-ACB5-AA522965E3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DF0D0D2-7346-4BE2-B3F5-7DE8403A21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424E6-770A-4943-8DFB-C07B33ECB3B4}" type="slidenum">
              <a:rPr lang="ru-RU" smtClean="0"/>
              <a:t>‹#›</a:t>
            </a:fld>
            <a:endParaRPr lang="ru-RU"/>
          </a:p>
        </p:txBody>
      </p:sp>
      <p:pic>
        <p:nvPicPr>
          <p:cNvPr id="7" name="Рисунок 6">
            <a:hlinkClick r:id="rId8"/>
            <a:extLst>
              <a:ext uri="{FF2B5EF4-FFF2-40B4-BE49-F238E27FC236}">
                <a16:creationId xmlns:a16="http://schemas.microsoft.com/office/drawing/2014/main" id="{43780347-ADC3-4039-95E5-9DAF405C2D48}"/>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1194000" y="367393"/>
            <a:ext cx="757762" cy="757762"/>
          </a:xfrm>
          <a:prstGeom prst="rect">
            <a:avLst/>
          </a:prstGeom>
        </p:spPr>
      </p:pic>
    </p:spTree>
    <p:extLst>
      <p:ext uri="{BB962C8B-B14F-4D97-AF65-F5344CB8AC3E}">
        <p14:creationId xmlns:p14="http://schemas.microsoft.com/office/powerpoint/2010/main" val="280568907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5" r:id="rId3"/>
    <p:sldLayoutId id="2147483667" r:id="rId4"/>
    <p:sldLayoutId id="2147483662" r:id="rId5"/>
    <p:sldLayoutId id="2147483664" r:id="rId6"/>
  </p:sldLayoutIdLst>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F05B2A0-0388-4F5B-ACEA-02182E531CD1}"/>
              </a:ext>
            </a:extLst>
          </p:cNvPr>
          <p:cNvSpPr/>
          <p:nvPr/>
        </p:nvSpPr>
        <p:spPr>
          <a:xfrm>
            <a:off x="0" y="99000"/>
            <a:ext cx="12192000" cy="6759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91605AAF-AE0A-4EF0-B5BE-9836EB95F821}"/>
              </a:ext>
            </a:extLst>
          </p:cNvPr>
          <p:cNvSpPr/>
          <p:nvPr/>
        </p:nvSpPr>
        <p:spPr>
          <a:xfrm>
            <a:off x="456450" y="257400"/>
            <a:ext cx="11318400" cy="6366600"/>
          </a:xfrm>
          <a:prstGeom prst="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5101D83F-6ADA-40FC-B64D-0470C3334B6C}"/>
              </a:ext>
            </a:extLst>
          </p:cNvPr>
          <p:cNvSpPr/>
          <p:nvPr/>
        </p:nvSpPr>
        <p:spPr>
          <a:xfrm>
            <a:off x="1092000" y="695250"/>
            <a:ext cx="9720000" cy="54675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Заголовок 6">
            <a:extLst>
              <a:ext uri="{FF2B5EF4-FFF2-40B4-BE49-F238E27FC236}">
                <a16:creationId xmlns:a16="http://schemas.microsoft.com/office/drawing/2014/main" id="{158695C0-03AE-403A-9274-0A3319731743}"/>
              </a:ext>
            </a:extLst>
          </p:cNvPr>
          <p:cNvSpPr txBox="1">
            <a:spLocks/>
          </p:cNvSpPr>
          <p:nvPr/>
        </p:nvSpPr>
        <p:spPr>
          <a:xfrm>
            <a:off x="1195500" y="1830207"/>
            <a:ext cx="9513000" cy="2387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lnSpc>
                <a:spcPct val="100000"/>
              </a:lnSpc>
            </a:pPr>
            <a:r>
              <a:rPr lang="ru-RU" sz="5400" dirty="0">
                <a:solidFill>
                  <a:schemeClr val="bg1">
                    <a:lumMod val="95000"/>
                  </a:schemeClr>
                </a:solidFill>
                <a:latin typeface="+mn-lt"/>
              </a:rPr>
              <a:t>БЮДЖЕТ </a:t>
            </a:r>
            <a:r>
              <a:rPr lang="ru-RU" sz="5400" b="1" dirty="0">
                <a:solidFill>
                  <a:schemeClr val="bg1">
                    <a:lumMod val="95000"/>
                  </a:schemeClr>
                </a:solidFill>
                <a:latin typeface="+mn-lt"/>
                <a:cs typeface="Times New Roman" panose="02020603050405020304" pitchFamily="18" charset="0"/>
              </a:rPr>
              <a:t>ДЛЯ ГРАЖДАН </a:t>
            </a:r>
          </a:p>
          <a:p>
            <a:pPr algn="ctr">
              <a:lnSpc>
                <a:spcPct val="100000"/>
              </a:lnSpc>
            </a:pPr>
            <a:r>
              <a:rPr lang="ru-RU" sz="3200" b="1" dirty="0">
                <a:solidFill>
                  <a:schemeClr val="bg1">
                    <a:lumMod val="95000"/>
                  </a:schemeClr>
                </a:solidFill>
                <a:latin typeface="+mn-lt"/>
                <a:cs typeface="Times New Roman" panose="02020603050405020304" pitchFamily="18" charset="0"/>
              </a:rPr>
              <a:t>на 202</a:t>
            </a:r>
            <a:r>
              <a:rPr lang="en-US" sz="3200" b="1" dirty="0">
                <a:solidFill>
                  <a:schemeClr val="bg1">
                    <a:lumMod val="95000"/>
                  </a:schemeClr>
                </a:solidFill>
                <a:latin typeface="+mn-lt"/>
                <a:cs typeface="Times New Roman" panose="02020603050405020304" pitchFamily="18" charset="0"/>
              </a:rPr>
              <a:t>5</a:t>
            </a:r>
            <a:r>
              <a:rPr lang="ru-RU" sz="3200" b="1" dirty="0">
                <a:solidFill>
                  <a:schemeClr val="bg1">
                    <a:lumMod val="95000"/>
                  </a:schemeClr>
                </a:solidFill>
                <a:latin typeface="+mn-lt"/>
                <a:cs typeface="Times New Roman" panose="02020603050405020304" pitchFamily="18" charset="0"/>
              </a:rPr>
              <a:t> год </a:t>
            </a:r>
            <a:br>
              <a:rPr lang="ru-RU" sz="3200" b="1" dirty="0">
                <a:solidFill>
                  <a:schemeClr val="bg1">
                    <a:lumMod val="95000"/>
                  </a:schemeClr>
                </a:solidFill>
                <a:latin typeface="+mn-lt"/>
                <a:cs typeface="Times New Roman" panose="02020603050405020304" pitchFamily="18" charset="0"/>
              </a:rPr>
            </a:br>
            <a:r>
              <a:rPr lang="ru-RU" sz="3200" b="1" dirty="0">
                <a:solidFill>
                  <a:schemeClr val="bg1">
                    <a:lumMod val="95000"/>
                  </a:schemeClr>
                </a:solidFill>
                <a:latin typeface="+mn-lt"/>
                <a:cs typeface="Times New Roman" panose="02020603050405020304" pitchFamily="18" charset="0"/>
              </a:rPr>
              <a:t>и плановый период  202</a:t>
            </a:r>
            <a:r>
              <a:rPr lang="en-US" sz="3200" b="1" dirty="0">
                <a:solidFill>
                  <a:schemeClr val="bg1">
                    <a:lumMod val="95000"/>
                  </a:schemeClr>
                </a:solidFill>
                <a:latin typeface="+mn-lt"/>
                <a:cs typeface="Times New Roman" panose="02020603050405020304" pitchFamily="18" charset="0"/>
              </a:rPr>
              <a:t>6</a:t>
            </a:r>
            <a:r>
              <a:rPr lang="ru-RU" sz="3200" b="1" dirty="0">
                <a:solidFill>
                  <a:schemeClr val="bg1">
                    <a:lumMod val="95000"/>
                  </a:schemeClr>
                </a:solidFill>
                <a:latin typeface="+mn-lt"/>
                <a:cs typeface="Times New Roman" panose="02020603050405020304" pitchFamily="18" charset="0"/>
              </a:rPr>
              <a:t> - 202</a:t>
            </a:r>
            <a:r>
              <a:rPr lang="en-US" sz="3200" b="1" dirty="0">
                <a:solidFill>
                  <a:schemeClr val="bg1">
                    <a:lumMod val="95000"/>
                  </a:schemeClr>
                </a:solidFill>
                <a:latin typeface="+mn-lt"/>
                <a:cs typeface="Times New Roman" panose="02020603050405020304" pitchFamily="18" charset="0"/>
              </a:rPr>
              <a:t>7</a:t>
            </a:r>
            <a:r>
              <a:rPr lang="ru-RU" sz="3200" b="1" dirty="0">
                <a:solidFill>
                  <a:schemeClr val="bg1">
                    <a:lumMod val="95000"/>
                  </a:schemeClr>
                </a:solidFill>
                <a:latin typeface="+mn-lt"/>
                <a:cs typeface="Times New Roman" panose="02020603050405020304" pitchFamily="18" charset="0"/>
              </a:rPr>
              <a:t> годов</a:t>
            </a:r>
            <a:endParaRPr lang="ru-RU" sz="3200" dirty="0">
              <a:solidFill>
                <a:schemeClr val="bg1">
                  <a:lumMod val="95000"/>
                </a:schemeClr>
              </a:solidFill>
              <a:latin typeface="+mn-lt"/>
            </a:endParaRPr>
          </a:p>
        </p:txBody>
      </p:sp>
      <p:pic>
        <p:nvPicPr>
          <p:cNvPr id="13" name="Рисунок 12">
            <a:extLst>
              <a:ext uri="{FF2B5EF4-FFF2-40B4-BE49-F238E27FC236}">
                <a16:creationId xmlns:a16="http://schemas.microsoft.com/office/drawing/2014/main" id="{B628AEE8-3EC4-4E69-BDD4-A3B62A6EF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1000" y="847250"/>
            <a:ext cx="933520" cy="1100777"/>
          </a:xfrm>
          <a:prstGeom prst="rect">
            <a:avLst/>
          </a:prstGeom>
        </p:spPr>
      </p:pic>
      <p:sp>
        <p:nvSpPr>
          <p:cNvPr id="14" name="Подзаголовок 7">
            <a:extLst>
              <a:ext uri="{FF2B5EF4-FFF2-40B4-BE49-F238E27FC236}">
                <a16:creationId xmlns:a16="http://schemas.microsoft.com/office/drawing/2014/main" id="{AE197381-47FE-4325-85A7-70865077DD54}"/>
              </a:ext>
            </a:extLst>
          </p:cNvPr>
          <p:cNvSpPr txBox="1">
            <a:spLocks/>
          </p:cNvSpPr>
          <p:nvPr/>
        </p:nvSpPr>
        <p:spPr>
          <a:xfrm>
            <a:off x="2451000" y="4104000"/>
            <a:ext cx="7020000" cy="19067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1800" b="1" i="1" dirty="0">
                <a:solidFill>
                  <a:schemeClr val="bg1"/>
                </a:solidFill>
                <a:latin typeface="Georgia" panose="02040502050405020303" pitchFamily="18" charset="0"/>
              </a:rPr>
              <a:t>Внутригородского Муниципального образования Санкт-Петербурга муниципальный округ Лиговка-Ямская (</a:t>
            </a:r>
            <a:r>
              <a:rPr lang="ru-RU" sz="1600" b="1" i="1" dirty="0">
                <a:solidFill>
                  <a:schemeClr val="bg1"/>
                </a:solidFill>
                <a:latin typeface="Georgia" panose="02040502050405020303" pitchFamily="18" charset="0"/>
              </a:rPr>
              <a:t>по материалам решения Муниципального Совета внутригородского Муниципального образования Санкт-Петербурга муниципальный округ Лиговка-Ямская от 19.12.2024 </a:t>
            </a:r>
            <a:r>
              <a:rPr lang="en-US" sz="1600" b="1" i="1" dirty="0">
                <a:solidFill>
                  <a:schemeClr val="bg1"/>
                </a:solidFill>
                <a:latin typeface="Georgia" panose="02040502050405020303" pitchFamily="18" charset="0"/>
              </a:rPr>
              <a:t>N </a:t>
            </a:r>
            <a:r>
              <a:rPr lang="ru-RU" sz="1600" b="1" i="1" dirty="0">
                <a:solidFill>
                  <a:schemeClr val="bg1"/>
                </a:solidFill>
                <a:latin typeface="Georgia" panose="02040502050405020303" pitchFamily="18" charset="0"/>
              </a:rPr>
              <a:t>16</a:t>
            </a:r>
            <a:r>
              <a:rPr lang="en-US" sz="1600" b="1" i="1" dirty="0">
                <a:solidFill>
                  <a:schemeClr val="bg1"/>
                </a:solidFill>
                <a:latin typeface="Georgia" panose="02040502050405020303" pitchFamily="18" charset="0"/>
              </a:rPr>
              <a:t>)</a:t>
            </a:r>
            <a:endParaRPr lang="ru-RU" sz="1800" dirty="0">
              <a:solidFill>
                <a:schemeClr val="bg1"/>
              </a:solidFill>
            </a:endParaRPr>
          </a:p>
        </p:txBody>
      </p:sp>
    </p:spTree>
    <p:extLst>
      <p:ext uri="{BB962C8B-B14F-4D97-AF65-F5344CB8AC3E}">
        <p14:creationId xmlns:p14="http://schemas.microsoft.com/office/powerpoint/2010/main" val="379185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a:extLst>
              <a:ext uri="{FF2B5EF4-FFF2-40B4-BE49-F238E27FC236}">
                <a16:creationId xmlns:a16="http://schemas.microsoft.com/office/drawing/2014/main" id="{0ED081E3-0EEC-47D6-8B2C-F43BA7232B8D}"/>
              </a:ext>
            </a:extLst>
          </p:cNvPr>
          <p:cNvSpPr>
            <a:spLocks noGrp="1"/>
          </p:cNvSpPr>
          <p:nvPr>
            <p:ph type="title"/>
          </p:nvPr>
        </p:nvSpPr>
        <p:spPr>
          <a:xfrm>
            <a:off x="882650" y="369000"/>
            <a:ext cx="10515600" cy="1035051"/>
          </a:xfrm>
        </p:spPr>
        <p:txBody>
          <a:bodyPr>
            <a:normAutofit fontScale="90000"/>
          </a:bodyPr>
          <a:lstStyle/>
          <a:p>
            <a:pPr algn="ctr"/>
            <a:r>
              <a:rPr lang="ru-RU" sz="7300" b="1" dirty="0"/>
              <a:t>Основные понятия </a:t>
            </a:r>
            <a:endParaRPr lang="ru-RU" sz="5400" b="1" dirty="0"/>
          </a:p>
        </p:txBody>
      </p:sp>
      <p:sp>
        <p:nvSpPr>
          <p:cNvPr id="2" name="Прямоугольник 1">
            <a:extLst>
              <a:ext uri="{FF2B5EF4-FFF2-40B4-BE49-F238E27FC236}">
                <a16:creationId xmlns:a16="http://schemas.microsoft.com/office/drawing/2014/main" id="{A004D1A3-89D6-4F49-AF9D-B9BE5B37B555}"/>
              </a:ext>
            </a:extLst>
          </p:cNvPr>
          <p:cNvSpPr/>
          <p:nvPr/>
        </p:nvSpPr>
        <p:spPr>
          <a:xfrm>
            <a:off x="0" y="0"/>
            <a:ext cx="12192000" cy="131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EA28E480-4E1A-4FD8-B786-4C7213D214D2}"/>
              </a:ext>
            </a:extLst>
          </p:cNvPr>
          <p:cNvSpPr/>
          <p:nvPr/>
        </p:nvSpPr>
        <p:spPr>
          <a:xfrm>
            <a:off x="0" y="1026000"/>
            <a:ext cx="12192000" cy="131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CCDB9B55-5B11-496A-BDB6-5BF303694965}"/>
              </a:ext>
            </a:extLst>
          </p:cNvPr>
          <p:cNvSpPr/>
          <p:nvPr/>
        </p:nvSpPr>
        <p:spPr>
          <a:xfrm>
            <a:off x="0" y="-1"/>
            <a:ext cx="12192000" cy="1719001"/>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a:extLst>
              <a:ext uri="{FF2B5EF4-FFF2-40B4-BE49-F238E27FC236}">
                <a16:creationId xmlns:a16="http://schemas.microsoft.com/office/drawing/2014/main" id="{4F28152E-427A-47CE-8AD0-C9C92B22C134}"/>
              </a:ext>
            </a:extLst>
          </p:cNvPr>
          <p:cNvSpPr txBox="1"/>
          <p:nvPr/>
        </p:nvSpPr>
        <p:spPr>
          <a:xfrm>
            <a:off x="606000" y="11171"/>
            <a:ext cx="11160000" cy="1569660"/>
          </a:xfrm>
          <a:prstGeom prst="rect">
            <a:avLst/>
          </a:prstGeom>
          <a:noFill/>
        </p:spPr>
        <p:txBody>
          <a:bodyPr wrap="square">
            <a:spAutoFit/>
          </a:bodyPr>
          <a:lstStyle/>
          <a:p>
            <a:pPr algn="ctr"/>
            <a:r>
              <a:rPr lang="ru-RU" sz="3200" b="1" dirty="0">
                <a:solidFill>
                  <a:schemeClr val="bg1"/>
                </a:solidFill>
              </a:rPr>
              <a:t>Основные характеристики Внутригородского муниципального образования Санкт-Петербурга муниципальный округ Лиговка-Ямская </a:t>
            </a:r>
            <a:endParaRPr lang="ru-RU" sz="3200" dirty="0"/>
          </a:p>
        </p:txBody>
      </p:sp>
      <p:pic>
        <p:nvPicPr>
          <p:cNvPr id="11" name="Picture 4">
            <a:extLst>
              <a:ext uri="{FF2B5EF4-FFF2-40B4-BE49-F238E27FC236}">
                <a16:creationId xmlns:a16="http://schemas.microsoft.com/office/drawing/2014/main" id="{0D0AA729-336D-413E-AF12-F7DB6FE85F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9211" y="2340000"/>
            <a:ext cx="4569023" cy="365392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224C31F-E7BA-49EA-9E8A-9482CFB7CA5B}"/>
              </a:ext>
            </a:extLst>
          </p:cNvPr>
          <p:cNvSpPr txBox="1"/>
          <p:nvPr/>
        </p:nvSpPr>
        <p:spPr>
          <a:xfrm>
            <a:off x="429847" y="1938861"/>
            <a:ext cx="7022538" cy="3416320"/>
          </a:xfrm>
          <a:prstGeom prst="rect">
            <a:avLst/>
          </a:prstGeom>
          <a:noFill/>
        </p:spPr>
        <p:txBody>
          <a:bodyPr wrap="square">
            <a:spAutoFit/>
          </a:bodyPr>
          <a:lstStyle/>
          <a:p>
            <a:r>
              <a:rPr lang="ru-RU" b="1" dirty="0">
                <a:solidFill>
                  <a:schemeClr val="accent1"/>
                </a:solidFill>
                <a:effectLst/>
                <a:ea typeface="Calibri" panose="020F0502020204030204" pitchFamily="34" charset="0"/>
                <a:cs typeface="Calibri" panose="020F0502020204030204" pitchFamily="34" charset="0"/>
              </a:rPr>
              <a:t>Лиговка-Ямская — </a:t>
            </a:r>
            <a:r>
              <a:rPr lang="ru-RU" b="1" dirty="0">
                <a:solidFill>
                  <a:schemeClr val="accent1"/>
                </a:solidFill>
                <a:ea typeface="Calibri" panose="020F0502020204030204" pitchFamily="34" charset="0"/>
                <a:cs typeface="Calibri" panose="020F0502020204030204" pitchFamily="34" charset="0"/>
              </a:rPr>
              <a:t>муниципальный округ</a:t>
            </a:r>
            <a:r>
              <a:rPr lang="ru-RU" b="1" dirty="0">
                <a:solidFill>
                  <a:schemeClr val="accent1"/>
                </a:solidFill>
                <a:effectLst/>
                <a:ea typeface="Calibri" panose="020F0502020204030204" pitchFamily="34" charset="0"/>
                <a:cs typeface="Calibri" panose="020F0502020204030204" pitchFamily="34" charset="0"/>
              </a:rPr>
              <a:t> № 81, обладающий статусом </a:t>
            </a:r>
            <a:r>
              <a:rPr lang="ru-RU" b="1" dirty="0">
                <a:solidFill>
                  <a:schemeClr val="accent1"/>
                </a:solidFill>
                <a:ea typeface="Calibri" panose="020F0502020204030204" pitchFamily="34" charset="0"/>
                <a:cs typeface="Calibri" panose="020F0502020204030204" pitchFamily="34" charset="0"/>
              </a:rPr>
              <a:t>внутригородского муниципального образования</a:t>
            </a:r>
            <a:r>
              <a:rPr lang="ru-RU" b="1" dirty="0">
                <a:solidFill>
                  <a:schemeClr val="accent1"/>
                </a:solidFill>
                <a:effectLst/>
                <a:ea typeface="Calibri" panose="020F0502020204030204" pitchFamily="34" charset="0"/>
                <a:cs typeface="Calibri" panose="020F0502020204030204" pitchFamily="34" charset="0"/>
              </a:rPr>
              <a:t> (</a:t>
            </a:r>
            <a:r>
              <a:rPr lang="ru-RU" b="1" dirty="0">
                <a:solidFill>
                  <a:schemeClr val="accent1"/>
                </a:solidFill>
                <a:ea typeface="Calibri" panose="020F0502020204030204" pitchFamily="34" charset="0"/>
                <a:cs typeface="Calibri" panose="020F0502020204030204" pitchFamily="34" charset="0"/>
              </a:rPr>
              <a:t>внутригородской территории) </a:t>
            </a:r>
            <a:r>
              <a:rPr lang="ru-RU" b="1" dirty="0">
                <a:solidFill>
                  <a:schemeClr val="accent1"/>
                </a:solidFill>
                <a:effectLst/>
                <a:ea typeface="Calibri" panose="020F0502020204030204" pitchFamily="34" charset="0"/>
                <a:cs typeface="Calibri" panose="020F0502020204030204" pitchFamily="34" charset="0"/>
              </a:rPr>
              <a:t>города </a:t>
            </a:r>
            <a:r>
              <a:rPr lang="ru-RU" b="1" dirty="0">
                <a:solidFill>
                  <a:schemeClr val="accent1"/>
                </a:solidFill>
                <a:ea typeface="Calibri" panose="020F0502020204030204" pitchFamily="34" charset="0"/>
                <a:cs typeface="Calibri" panose="020F0502020204030204" pitchFamily="34" charset="0"/>
              </a:rPr>
              <a:t>Санкт-Петербурга, расположен в Центральном районе </a:t>
            </a:r>
            <a:r>
              <a:rPr lang="ru-RU" b="1" dirty="0">
                <a:solidFill>
                  <a:schemeClr val="accent1"/>
                </a:solidFill>
              </a:rPr>
              <a:t>в границах, согласно закона Санкт-Петербурга от 25.07.2005 г. №411-68 "О территориальном устройстве Санкт-Петербурга" (ред. от 13.07.2011): от моста Александра Невского по оси реки Невы до Обводного канала, далее по оси Обводного канала до Лиговского проспекта, далее по оси Лиговского проспекта, до Невского проспекта, затем по оси Невского проспекта до моста Александра Невского.</a:t>
            </a:r>
            <a:endParaRPr lang="ru-RU" b="1" dirty="0">
              <a:solidFill>
                <a:schemeClr val="accent1"/>
              </a:solidFill>
              <a:ea typeface="Calibri" panose="020F0502020204030204" pitchFamily="34" charset="0"/>
              <a:cs typeface="Calibri" panose="020F0502020204030204" pitchFamily="34" charset="0"/>
            </a:endParaRPr>
          </a:p>
          <a:p>
            <a:pPr algn="l"/>
            <a:endParaRPr lang="ru-RU" b="1" dirty="0">
              <a:solidFill>
                <a:schemeClr val="accent1"/>
              </a:solidFill>
              <a:effectLst/>
              <a:ea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0EA18682-923E-4E78-93E3-A65CB013210E}"/>
              </a:ext>
            </a:extLst>
          </p:cNvPr>
          <p:cNvSpPr txBox="1"/>
          <p:nvPr/>
        </p:nvSpPr>
        <p:spPr>
          <a:xfrm>
            <a:off x="429847" y="5094000"/>
            <a:ext cx="6879364" cy="1200329"/>
          </a:xfrm>
          <a:prstGeom prst="rect">
            <a:avLst/>
          </a:prstGeom>
          <a:noFill/>
        </p:spPr>
        <p:txBody>
          <a:bodyPr wrap="square">
            <a:spAutoFit/>
          </a:bodyPr>
          <a:lstStyle/>
          <a:p>
            <a:r>
              <a:rPr lang="ru-RU" b="1" dirty="0">
                <a:solidFill>
                  <a:schemeClr val="accent1"/>
                </a:solidFill>
              </a:rPr>
              <a:t>Общая площадь 3,09 кв. км.</a:t>
            </a:r>
          </a:p>
          <a:p>
            <a:endParaRPr lang="ru-RU" b="1" dirty="0">
              <a:solidFill>
                <a:schemeClr val="accent1"/>
              </a:solidFill>
            </a:endParaRPr>
          </a:p>
          <a:p>
            <a:r>
              <a:rPr lang="ru-RU" b="1" dirty="0">
                <a:solidFill>
                  <a:schemeClr val="accent1"/>
                </a:solidFill>
              </a:rPr>
              <a:t>Численность населения 19,6 тыс. чел. (2023 год)</a:t>
            </a:r>
          </a:p>
          <a:p>
            <a:endParaRPr lang="ru-RU" dirty="0"/>
          </a:p>
        </p:txBody>
      </p:sp>
    </p:spTree>
    <p:extLst>
      <p:ext uri="{BB962C8B-B14F-4D97-AF65-F5344CB8AC3E}">
        <p14:creationId xmlns:p14="http://schemas.microsoft.com/office/powerpoint/2010/main" val="37149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Прямоугольник 51">
            <a:extLst>
              <a:ext uri="{FF2B5EF4-FFF2-40B4-BE49-F238E27FC236}">
                <a16:creationId xmlns:a16="http://schemas.microsoft.com/office/drawing/2014/main" id="{58C57270-AB87-4833-AA95-D4F3F0250874}"/>
              </a:ext>
            </a:extLst>
          </p:cNvPr>
          <p:cNvSpPr/>
          <p:nvPr/>
        </p:nvSpPr>
        <p:spPr>
          <a:xfrm>
            <a:off x="10443741" y="2439000"/>
            <a:ext cx="1530755" cy="726311"/>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lumMod val="20000"/>
                  <a:lumOff val="80000"/>
                </a:schemeClr>
              </a:solidFill>
            </a:endParaRPr>
          </a:p>
        </p:txBody>
      </p:sp>
      <p:sp>
        <p:nvSpPr>
          <p:cNvPr id="45" name="Прямоугольник 44">
            <a:extLst>
              <a:ext uri="{FF2B5EF4-FFF2-40B4-BE49-F238E27FC236}">
                <a16:creationId xmlns:a16="http://schemas.microsoft.com/office/drawing/2014/main" id="{91BBA069-BA3D-42B5-86B5-056C942FB7E8}"/>
              </a:ext>
            </a:extLst>
          </p:cNvPr>
          <p:cNvSpPr/>
          <p:nvPr/>
        </p:nvSpPr>
        <p:spPr>
          <a:xfrm>
            <a:off x="10436347" y="3165311"/>
            <a:ext cx="1537978" cy="1636046"/>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Заголовок 3">
            <a:extLst>
              <a:ext uri="{FF2B5EF4-FFF2-40B4-BE49-F238E27FC236}">
                <a16:creationId xmlns:a16="http://schemas.microsoft.com/office/drawing/2014/main" id="{719296DE-E499-4BFB-9D6C-B12516A12004}"/>
              </a:ext>
            </a:extLst>
          </p:cNvPr>
          <p:cNvSpPr>
            <a:spLocks noGrp="1"/>
          </p:cNvSpPr>
          <p:nvPr>
            <p:ph type="title"/>
          </p:nvPr>
        </p:nvSpPr>
        <p:spPr>
          <a:xfrm>
            <a:off x="838200" y="296672"/>
            <a:ext cx="10515599" cy="1325563"/>
          </a:xfrm>
        </p:spPr>
        <p:txBody>
          <a:bodyPr>
            <a:normAutofit fontScale="90000"/>
          </a:bodyPr>
          <a:lstStyle/>
          <a:p>
            <a:pPr algn="ctr"/>
            <a:r>
              <a:rPr lang="ru-RU" sz="4000" dirty="0"/>
              <a:t>Бюджетный процесс </a:t>
            </a:r>
            <a:br>
              <a:rPr lang="ru-RU" sz="4000" dirty="0"/>
            </a:br>
            <a:r>
              <a:rPr lang="ru-RU" sz="4000" dirty="0"/>
              <a:t>в Муниципальном образовании Лиговка – Ямская </a:t>
            </a:r>
            <a:endParaRPr lang="ru-RU" sz="4000" dirty="0">
              <a:solidFill>
                <a:schemeClr val="accent5"/>
              </a:solidFill>
            </a:endParaRPr>
          </a:p>
        </p:txBody>
      </p:sp>
      <p:sp>
        <p:nvSpPr>
          <p:cNvPr id="7" name="Прямоугольник 6">
            <a:extLst>
              <a:ext uri="{FF2B5EF4-FFF2-40B4-BE49-F238E27FC236}">
                <a16:creationId xmlns:a16="http://schemas.microsoft.com/office/drawing/2014/main" id="{CCB32D1A-C350-4449-B81A-F1886A7ED552}"/>
              </a:ext>
            </a:extLst>
          </p:cNvPr>
          <p:cNvSpPr/>
          <p:nvPr/>
        </p:nvSpPr>
        <p:spPr>
          <a:xfrm>
            <a:off x="7624393" y="2439000"/>
            <a:ext cx="1430273" cy="7404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6"/>
              </a:solidFill>
            </a:endParaRPr>
          </a:p>
        </p:txBody>
      </p:sp>
      <p:sp>
        <p:nvSpPr>
          <p:cNvPr id="11" name="Прямоугольник 10">
            <a:extLst>
              <a:ext uri="{FF2B5EF4-FFF2-40B4-BE49-F238E27FC236}">
                <a16:creationId xmlns:a16="http://schemas.microsoft.com/office/drawing/2014/main" id="{5A892C0F-0900-4E39-B2D8-1D77BE49C9AC}"/>
              </a:ext>
            </a:extLst>
          </p:cNvPr>
          <p:cNvSpPr/>
          <p:nvPr/>
        </p:nvSpPr>
        <p:spPr>
          <a:xfrm>
            <a:off x="4701338" y="2439000"/>
            <a:ext cx="1532905" cy="7404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a:extLst>
              <a:ext uri="{FF2B5EF4-FFF2-40B4-BE49-F238E27FC236}">
                <a16:creationId xmlns:a16="http://schemas.microsoft.com/office/drawing/2014/main" id="{D53CCA7F-518A-4905-9462-40C1C1D8B904}"/>
              </a:ext>
            </a:extLst>
          </p:cNvPr>
          <p:cNvSpPr/>
          <p:nvPr/>
        </p:nvSpPr>
        <p:spPr>
          <a:xfrm>
            <a:off x="3271065" y="2439000"/>
            <a:ext cx="1433343" cy="7404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a:extLst>
              <a:ext uri="{FF2B5EF4-FFF2-40B4-BE49-F238E27FC236}">
                <a16:creationId xmlns:a16="http://schemas.microsoft.com/office/drawing/2014/main" id="{B01E228C-E55A-4C8B-8D8F-F8DDEAD1B1AD}"/>
              </a:ext>
            </a:extLst>
          </p:cNvPr>
          <p:cNvSpPr/>
          <p:nvPr/>
        </p:nvSpPr>
        <p:spPr>
          <a:xfrm>
            <a:off x="1835178" y="2439000"/>
            <a:ext cx="1435887" cy="7404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pic>
        <p:nvPicPr>
          <p:cNvPr id="30" name="Рисунок 29">
            <a:extLst>
              <a:ext uri="{FF2B5EF4-FFF2-40B4-BE49-F238E27FC236}">
                <a16:creationId xmlns:a16="http://schemas.microsoft.com/office/drawing/2014/main" id="{9D0EAC36-D4EE-4708-9DF9-E3833D12C9F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0154" y="4138408"/>
            <a:ext cx="360000" cy="360000"/>
          </a:xfrm>
          <a:prstGeom prst="rect">
            <a:avLst/>
          </a:prstGeom>
        </p:spPr>
      </p:pic>
      <p:sp>
        <p:nvSpPr>
          <p:cNvPr id="34" name="Прямоугольник 33">
            <a:extLst>
              <a:ext uri="{FF2B5EF4-FFF2-40B4-BE49-F238E27FC236}">
                <a16:creationId xmlns:a16="http://schemas.microsoft.com/office/drawing/2014/main" id="{113C181E-A848-4B77-A05B-72996F7E7405}"/>
              </a:ext>
            </a:extLst>
          </p:cNvPr>
          <p:cNvSpPr/>
          <p:nvPr/>
        </p:nvSpPr>
        <p:spPr>
          <a:xfrm>
            <a:off x="336000" y="2439000"/>
            <a:ext cx="1530755" cy="74041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lumMod val="20000"/>
                  <a:lumOff val="80000"/>
                </a:schemeClr>
              </a:solidFill>
            </a:endParaRPr>
          </a:p>
        </p:txBody>
      </p:sp>
      <p:sp>
        <p:nvSpPr>
          <p:cNvPr id="35" name="Прямоугольник 34">
            <a:extLst>
              <a:ext uri="{FF2B5EF4-FFF2-40B4-BE49-F238E27FC236}">
                <a16:creationId xmlns:a16="http://schemas.microsoft.com/office/drawing/2014/main" id="{3D70F6E6-B416-4F87-BBAF-77C9EC56F6DF}"/>
              </a:ext>
            </a:extLst>
          </p:cNvPr>
          <p:cNvSpPr/>
          <p:nvPr/>
        </p:nvSpPr>
        <p:spPr>
          <a:xfrm>
            <a:off x="6234243" y="2439000"/>
            <a:ext cx="1430273" cy="7404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37" name="Прямоугольник 36">
            <a:extLst>
              <a:ext uri="{FF2B5EF4-FFF2-40B4-BE49-F238E27FC236}">
                <a16:creationId xmlns:a16="http://schemas.microsoft.com/office/drawing/2014/main" id="{9A31928A-88AC-45F2-9B34-BCDFEFDA3BEB}"/>
              </a:ext>
            </a:extLst>
          </p:cNvPr>
          <p:cNvSpPr/>
          <p:nvPr/>
        </p:nvSpPr>
        <p:spPr>
          <a:xfrm>
            <a:off x="9032649" y="2436094"/>
            <a:ext cx="1412167" cy="7404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18" name="TextBox 17">
            <a:extLst>
              <a:ext uri="{FF2B5EF4-FFF2-40B4-BE49-F238E27FC236}">
                <a16:creationId xmlns:a16="http://schemas.microsoft.com/office/drawing/2014/main" id="{6AB68477-9A1C-4631-AB71-AF54F11DABFD}"/>
              </a:ext>
            </a:extLst>
          </p:cNvPr>
          <p:cNvSpPr txBox="1"/>
          <p:nvPr/>
        </p:nvSpPr>
        <p:spPr>
          <a:xfrm>
            <a:off x="897593" y="2483133"/>
            <a:ext cx="418704" cy="646331"/>
          </a:xfrm>
          <a:prstGeom prst="rect">
            <a:avLst/>
          </a:prstGeom>
          <a:noFill/>
        </p:spPr>
        <p:txBody>
          <a:bodyPr wrap="none" rtlCol="0">
            <a:spAutoFit/>
          </a:bodyPr>
          <a:lstStyle/>
          <a:p>
            <a:r>
              <a:rPr lang="ru-RU" sz="3600" dirty="0">
                <a:solidFill>
                  <a:schemeClr val="bg2"/>
                </a:solidFill>
              </a:rPr>
              <a:t>1</a:t>
            </a:r>
          </a:p>
        </p:txBody>
      </p:sp>
      <p:sp>
        <p:nvSpPr>
          <p:cNvPr id="38" name="Прямоугольник 37">
            <a:extLst>
              <a:ext uri="{FF2B5EF4-FFF2-40B4-BE49-F238E27FC236}">
                <a16:creationId xmlns:a16="http://schemas.microsoft.com/office/drawing/2014/main" id="{9CBC591A-7826-4852-BDBF-FE8C24B68FF6}"/>
              </a:ext>
            </a:extLst>
          </p:cNvPr>
          <p:cNvSpPr/>
          <p:nvPr/>
        </p:nvSpPr>
        <p:spPr>
          <a:xfrm>
            <a:off x="335540" y="3177919"/>
            <a:ext cx="1530755"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a:extLst>
              <a:ext uri="{FF2B5EF4-FFF2-40B4-BE49-F238E27FC236}">
                <a16:creationId xmlns:a16="http://schemas.microsoft.com/office/drawing/2014/main" id="{75001D4B-7744-4E9E-BC5B-5A740F69572F}"/>
              </a:ext>
            </a:extLst>
          </p:cNvPr>
          <p:cNvSpPr/>
          <p:nvPr/>
        </p:nvSpPr>
        <p:spPr>
          <a:xfrm>
            <a:off x="292876" y="3428908"/>
            <a:ext cx="1624504" cy="738664"/>
          </a:xfrm>
          <a:prstGeom prst="rect">
            <a:avLst/>
          </a:prstGeom>
        </p:spPr>
        <p:txBody>
          <a:bodyPr wrap="square">
            <a:spAutoFit/>
          </a:bodyPr>
          <a:lstStyle/>
          <a:p>
            <a:pPr algn="ctr"/>
            <a:r>
              <a:rPr lang="ru-RU" sz="1400" b="1" dirty="0">
                <a:ln w="0"/>
                <a:solidFill>
                  <a:schemeClr val="accent1"/>
                </a:solidFill>
              </a:rPr>
              <a:t>Составление проекта бюджета очередного года</a:t>
            </a:r>
            <a:endParaRPr lang="ru-RU" sz="1400" dirty="0">
              <a:solidFill>
                <a:schemeClr val="accent1"/>
              </a:solidFill>
            </a:endParaRPr>
          </a:p>
        </p:txBody>
      </p:sp>
      <p:sp>
        <p:nvSpPr>
          <p:cNvPr id="39" name="Прямоугольник 38">
            <a:extLst>
              <a:ext uri="{FF2B5EF4-FFF2-40B4-BE49-F238E27FC236}">
                <a16:creationId xmlns:a16="http://schemas.microsoft.com/office/drawing/2014/main" id="{9A59D7D4-A836-463E-9446-9D9D4FCDE84F}"/>
              </a:ext>
            </a:extLst>
          </p:cNvPr>
          <p:cNvSpPr/>
          <p:nvPr/>
        </p:nvSpPr>
        <p:spPr>
          <a:xfrm>
            <a:off x="1858285" y="3176504"/>
            <a:ext cx="1412168"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TextBox 16">
            <a:extLst>
              <a:ext uri="{FF2B5EF4-FFF2-40B4-BE49-F238E27FC236}">
                <a16:creationId xmlns:a16="http://schemas.microsoft.com/office/drawing/2014/main" id="{D46A4802-354D-4E30-A70E-2E0867306A6B}"/>
              </a:ext>
            </a:extLst>
          </p:cNvPr>
          <p:cNvSpPr txBox="1"/>
          <p:nvPr/>
        </p:nvSpPr>
        <p:spPr>
          <a:xfrm>
            <a:off x="2396771" y="2478989"/>
            <a:ext cx="418704" cy="646331"/>
          </a:xfrm>
          <a:prstGeom prst="rect">
            <a:avLst/>
          </a:prstGeom>
          <a:noFill/>
        </p:spPr>
        <p:txBody>
          <a:bodyPr wrap="none" rtlCol="0">
            <a:spAutoFit/>
          </a:bodyPr>
          <a:lstStyle/>
          <a:p>
            <a:r>
              <a:rPr lang="ru-RU" sz="3600" dirty="0">
                <a:solidFill>
                  <a:schemeClr val="bg2"/>
                </a:solidFill>
              </a:rPr>
              <a:t>2</a:t>
            </a:r>
          </a:p>
        </p:txBody>
      </p:sp>
      <p:sp>
        <p:nvSpPr>
          <p:cNvPr id="25" name="Прямоугольник 24">
            <a:extLst>
              <a:ext uri="{FF2B5EF4-FFF2-40B4-BE49-F238E27FC236}">
                <a16:creationId xmlns:a16="http://schemas.microsoft.com/office/drawing/2014/main" id="{AE738C91-0FFF-4C01-84DB-43CCC6A79D47}"/>
              </a:ext>
            </a:extLst>
          </p:cNvPr>
          <p:cNvSpPr/>
          <p:nvPr/>
        </p:nvSpPr>
        <p:spPr>
          <a:xfrm>
            <a:off x="1721700" y="3332138"/>
            <a:ext cx="1678475" cy="1169551"/>
          </a:xfrm>
          <a:prstGeom prst="rect">
            <a:avLst/>
          </a:prstGeom>
        </p:spPr>
        <p:txBody>
          <a:bodyPr wrap="square">
            <a:spAutoFit/>
          </a:bodyPr>
          <a:lstStyle/>
          <a:p>
            <a:pPr algn="ctr"/>
            <a:r>
              <a:rPr lang="ru-RU" sz="1400" b="1" dirty="0">
                <a:ln w="0"/>
                <a:solidFill>
                  <a:schemeClr val="accent1"/>
                </a:solidFill>
              </a:rPr>
              <a:t>Проведение публичных слушаний по проекту бюджета очередного года</a:t>
            </a:r>
            <a:endParaRPr lang="ru-RU" sz="1400" dirty="0">
              <a:solidFill>
                <a:schemeClr val="accent1"/>
              </a:solidFill>
            </a:endParaRPr>
          </a:p>
        </p:txBody>
      </p:sp>
      <p:sp>
        <p:nvSpPr>
          <p:cNvPr id="16" name="TextBox 15">
            <a:extLst>
              <a:ext uri="{FF2B5EF4-FFF2-40B4-BE49-F238E27FC236}">
                <a16:creationId xmlns:a16="http://schemas.microsoft.com/office/drawing/2014/main" id="{C70970A3-B863-4131-80E4-3C38EDAB317F}"/>
              </a:ext>
            </a:extLst>
          </p:cNvPr>
          <p:cNvSpPr txBox="1"/>
          <p:nvPr/>
        </p:nvSpPr>
        <p:spPr>
          <a:xfrm>
            <a:off x="3813510" y="2454080"/>
            <a:ext cx="483280" cy="658280"/>
          </a:xfrm>
          <a:prstGeom prst="rect">
            <a:avLst/>
          </a:prstGeom>
          <a:noFill/>
        </p:spPr>
        <p:txBody>
          <a:bodyPr wrap="square" rtlCol="0">
            <a:spAutoFit/>
          </a:bodyPr>
          <a:lstStyle/>
          <a:p>
            <a:r>
              <a:rPr lang="ru-RU" sz="3600" dirty="0">
                <a:solidFill>
                  <a:schemeClr val="bg2"/>
                </a:solidFill>
              </a:rPr>
              <a:t>3</a:t>
            </a:r>
          </a:p>
        </p:txBody>
      </p:sp>
      <p:sp>
        <p:nvSpPr>
          <p:cNvPr id="40" name="Прямоугольник 39">
            <a:extLst>
              <a:ext uri="{FF2B5EF4-FFF2-40B4-BE49-F238E27FC236}">
                <a16:creationId xmlns:a16="http://schemas.microsoft.com/office/drawing/2014/main" id="{85D3B5C6-AA40-4A57-B90B-80063D673E65}"/>
              </a:ext>
            </a:extLst>
          </p:cNvPr>
          <p:cNvSpPr/>
          <p:nvPr/>
        </p:nvSpPr>
        <p:spPr>
          <a:xfrm>
            <a:off x="3273584" y="3176504"/>
            <a:ext cx="1435887"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Прямоугольник 40">
            <a:extLst>
              <a:ext uri="{FF2B5EF4-FFF2-40B4-BE49-F238E27FC236}">
                <a16:creationId xmlns:a16="http://schemas.microsoft.com/office/drawing/2014/main" id="{1DDC8990-C823-482D-BEA8-EEB8636B62E8}"/>
              </a:ext>
            </a:extLst>
          </p:cNvPr>
          <p:cNvSpPr/>
          <p:nvPr/>
        </p:nvSpPr>
        <p:spPr>
          <a:xfrm>
            <a:off x="4702412" y="3180048"/>
            <a:ext cx="1530756"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a:extLst>
              <a:ext uri="{FF2B5EF4-FFF2-40B4-BE49-F238E27FC236}">
                <a16:creationId xmlns:a16="http://schemas.microsoft.com/office/drawing/2014/main" id="{22B017D2-DD05-4C04-AAE8-C00D46138F46}"/>
              </a:ext>
            </a:extLst>
          </p:cNvPr>
          <p:cNvSpPr/>
          <p:nvPr/>
        </p:nvSpPr>
        <p:spPr>
          <a:xfrm>
            <a:off x="2766872" y="3263724"/>
            <a:ext cx="2441727" cy="1384995"/>
          </a:xfrm>
          <a:prstGeom prst="rect">
            <a:avLst/>
          </a:prstGeom>
        </p:spPr>
        <p:txBody>
          <a:bodyPr wrap="square">
            <a:spAutoFit/>
          </a:bodyPr>
          <a:lstStyle/>
          <a:p>
            <a:pPr algn="ctr"/>
            <a:r>
              <a:rPr lang="ru-RU" sz="1400" b="1" dirty="0">
                <a:ln w="0"/>
                <a:solidFill>
                  <a:schemeClr val="accent1"/>
                </a:solidFill>
              </a:rPr>
              <a:t>Рассмотрение и утверждение </a:t>
            </a:r>
          </a:p>
          <a:p>
            <a:pPr algn="ctr"/>
            <a:r>
              <a:rPr lang="ru-RU" sz="1400" b="1" dirty="0">
                <a:ln w="0"/>
                <a:solidFill>
                  <a:schemeClr val="accent1"/>
                </a:solidFill>
              </a:rPr>
              <a:t>проекта бюджета очередного года Муниципальным </a:t>
            </a:r>
          </a:p>
          <a:p>
            <a:pPr algn="ctr"/>
            <a:r>
              <a:rPr lang="ru-RU" sz="1400" b="1" dirty="0">
                <a:ln w="0"/>
                <a:solidFill>
                  <a:schemeClr val="accent1"/>
                </a:solidFill>
              </a:rPr>
              <a:t>Советом</a:t>
            </a:r>
            <a:endParaRPr lang="ru-RU" sz="1400" dirty="0">
              <a:solidFill>
                <a:schemeClr val="accent1"/>
              </a:solidFill>
            </a:endParaRPr>
          </a:p>
        </p:txBody>
      </p:sp>
      <p:sp>
        <p:nvSpPr>
          <p:cNvPr id="15" name="TextBox 14">
            <a:extLst>
              <a:ext uri="{FF2B5EF4-FFF2-40B4-BE49-F238E27FC236}">
                <a16:creationId xmlns:a16="http://schemas.microsoft.com/office/drawing/2014/main" id="{4E5C48BA-14E7-4EF6-81A2-D62869D8A099}"/>
              </a:ext>
            </a:extLst>
          </p:cNvPr>
          <p:cNvSpPr txBox="1"/>
          <p:nvPr/>
        </p:nvSpPr>
        <p:spPr>
          <a:xfrm>
            <a:off x="5294224" y="2466240"/>
            <a:ext cx="418704" cy="646331"/>
          </a:xfrm>
          <a:prstGeom prst="rect">
            <a:avLst/>
          </a:prstGeom>
          <a:noFill/>
        </p:spPr>
        <p:txBody>
          <a:bodyPr wrap="none" rtlCol="0">
            <a:spAutoFit/>
          </a:bodyPr>
          <a:lstStyle/>
          <a:p>
            <a:r>
              <a:rPr lang="ru-RU" sz="3600" dirty="0">
                <a:solidFill>
                  <a:schemeClr val="bg2"/>
                </a:solidFill>
              </a:rPr>
              <a:t>4</a:t>
            </a:r>
          </a:p>
        </p:txBody>
      </p:sp>
      <p:sp>
        <p:nvSpPr>
          <p:cNvPr id="27" name="Прямоугольник 26">
            <a:extLst>
              <a:ext uri="{FF2B5EF4-FFF2-40B4-BE49-F238E27FC236}">
                <a16:creationId xmlns:a16="http://schemas.microsoft.com/office/drawing/2014/main" id="{3441A7D3-7964-4A03-A946-334D00629139}"/>
              </a:ext>
            </a:extLst>
          </p:cNvPr>
          <p:cNvSpPr/>
          <p:nvPr/>
        </p:nvSpPr>
        <p:spPr>
          <a:xfrm>
            <a:off x="4675698" y="3542495"/>
            <a:ext cx="1624504" cy="738664"/>
          </a:xfrm>
          <a:prstGeom prst="rect">
            <a:avLst/>
          </a:prstGeom>
        </p:spPr>
        <p:txBody>
          <a:bodyPr wrap="square">
            <a:spAutoFit/>
          </a:bodyPr>
          <a:lstStyle/>
          <a:p>
            <a:pPr algn="ctr"/>
            <a:r>
              <a:rPr lang="ru-RU" sz="1400" b="1" dirty="0">
                <a:ln w="0"/>
                <a:solidFill>
                  <a:schemeClr val="accent1"/>
                </a:solidFill>
              </a:rPr>
              <a:t>Исполнение бюджета текущего года</a:t>
            </a:r>
            <a:endParaRPr lang="ru-RU" sz="1400" dirty="0">
              <a:solidFill>
                <a:schemeClr val="accent1"/>
              </a:solidFill>
            </a:endParaRPr>
          </a:p>
        </p:txBody>
      </p:sp>
      <p:sp>
        <p:nvSpPr>
          <p:cNvPr id="14" name="TextBox 13">
            <a:extLst>
              <a:ext uri="{FF2B5EF4-FFF2-40B4-BE49-F238E27FC236}">
                <a16:creationId xmlns:a16="http://schemas.microsoft.com/office/drawing/2014/main" id="{68E8157E-8A3E-4BDC-9129-09AC347B28A9}"/>
              </a:ext>
            </a:extLst>
          </p:cNvPr>
          <p:cNvSpPr txBox="1"/>
          <p:nvPr/>
        </p:nvSpPr>
        <p:spPr>
          <a:xfrm>
            <a:off x="6774961" y="2469179"/>
            <a:ext cx="418704" cy="646331"/>
          </a:xfrm>
          <a:prstGeom prst="rect">
            <a:avLst/>
          </a:prstGeom>
          <a:noFill/>
        </p:spPr>
        <p:txBody>
          <a:bodyPr wrap="none" rtlCol="0">
            <a:spAutoFit/>
          </a:bodyPr>
          <a:lstStyle/>
          <a:p>
            <a:r>
              <a:rPr lang="ru-RU" sz="3600" dirty="0">
                <a:solidFill>
                  <a:schemeClr val="bg2"/>
                </a:solidFill>
              </a:rPr>
              <a:t>5</a:t>
            </a:r>
          </a:p>
        </p:txBody>
      </p:sp>
      <p:sp>
        <p:nvSpPr>
          <p:cNvPr id="42" name="Прямоугольник 41">
            <a:extLst>
              <a:ext uri="{FF2B5EF4-FFF2-40B4-BE49-F238E27FC236}">
                <a16:creationId xmlns:a16="http://schemas.microsoft.com/office/drawing/2014/main" id="{B09B048E-A834-43FB-B321-05F9D089E2C7}"/>
              </a:ext>
            </a:extLst>
          </p:cNvPr>
          <p:cNvSpPr/>
          <p:nvPr/>
        </p:nvSpPr>
        <p:spPr>
          <a:xfrm>
            <a:off x="6228746" y="3176504"/>
            <a:ext cx="1448901"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a:extLst>
              <a:ext uri="{FF2B5EF4-FFF2-40B4-BE49-F238E27FC236}">
                <a16:creationId xmlns:a16="http://schemas.microsoft.com/office/drawing/2014/main" id="{7BA29522-6DA2-4C94-998F-1CD0B72C4D76}"/>
              </a:ext>
            </a:extLst>
          </p:cNvPr>
          <p:cNvSpPr/>
          <p:nvPr/>
        </p:nvSpPr>
        <p:spPr>
          <a:xfrm>
            <a:off x="6172061" y="3371445"/>
            <a:ext cx="1624504" cy="1169551"/>
          </a:xfrm>
          <a:prstGeom prst="rect">
            <a:avLst/>
          </a:prstGeom>
        </p:spPr>
        <p:txBody>
          <a:bodyPr wrap="square">
            <a:spAutoFit/>
          </a:bodyPr>
          <a:lstStyle/>
          <a:p>
            <a:pPr algn="ctr"/>
            <a:r>
              <a:rPr lang="ru-RU" sz="1400" b="1" dirty="0">
                <a:solidFill>
                  <a:schemeClr val="accent1"/>
                </a:solidFill>
              </a:rPr>
              <a:t>Внесение изменений в решение о бюджете текущего года</a:t>
            </a:r>
            <a:endParaRPr lang="ru-RU" sz="1400" dirty="0">
              <a:solidFill>
                <a:schemeClr val="accent1"/>
              </a:solidFill>
            </a:endParaRPr>
          </a:p>
        </p:txBody>
      </p:sp>
      <p:sp>
        <p:nvSpPr>
          <p:cNvPr id="43" name="Прямоугольник 42">
            <a:extLst>
              <a:ext uri="{FF2B5EF4-FFF2-40B4-BE49-F238E27FC236}">
                <a16:creationId xmlns:a16="http://schemas.microsoft.com/office/drawing/2014/main" id="{050CD3D7-B04E-471E-BB81-9A4D28207338}"/>
              </a:ext>
            </a:extLst>
          </p:cNvPr>
          <p:cNvSpPr/>
          <p:nvPr/>
        </p:nvSpPr>
        <p:spPr>
          <a:xfrm>
            <a:off x="7682069" y="3176504"/>
            <a:ext cx="1349505"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Прямоугольник 43">
            <a:extLst>
              <a:ext uri="{FF2B5EF4-FFF2-40B4-BE49-F238E27FC236}">
                <a16:creationId xmlns:a16="http://schemas.microsoft.com/office/drawing/2014/main" id="{19F69DA9-A041-4C34-8F4D-8CF17122A9A9}"/>
              </a:ext>
            </a:extLst>
          </p:cNvPr>
          <p:cNvSpPr/>
          <p:nvPr/>
        </p:nvSpPr>
        <p:spPr>
          <a:xfrm>
            <a:off x="9031574" y="3175051"/>
            <a:ext cx="1412167"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Box 45">
            <a:extLst>
              <a:ext uri="{FF2B5EF4-FFF2-40B4-BE49-F238E27FC236}">
                <a16:creationId xmlns:a16="http://schemas.microsoft.com/office/drawing/2014/main" id="{B95921CF-893C-460D-AE73-EEC2A79957D0}"/>
              </a:ext>
            </a:extLst>
          </p:cNvPr>
          <p:cNvSpPr txBox="1"/>
          <p:nvPr/>
        </p:nvSpPr>
        <p:spPr>
          <a:xfrm>
            <a:off x="8185831" y="2471880"/>
            <a:ext cx="418704" cy="646331"/>
          </a:xfrm>
          <a:prstGeom prst="rect">
            <a:avLst/>
          </a:prstGeom>
          <a:noFill/>
        </p:spPr>
        <p:txBody>
          <a:bodyPr wrap="none" rtlCol="0">
            <a:spAutoFit/>
          </a:bodyPr>
          <a:lstStyle/>
          <a:p>
            <a:r>
              <a:rPr lang="ru-RU" sz="3600" dirty="0">
                <a:solidFill>
                  <a:schemeClr val="bg2"/>
                </a:solidFill>
              </a:rPr>
              <a:t>6</a:t>
            </a:r>
          </a:p>
        </p:txBody>
      </p:sp>
      <p:sp>
        <p:nvSpPr>
          <p:cNvPr id="47" name="TextBox 46">
            <a:extLst>
              <a:ext uri="{FF2B5EF4-FFF2-40B4-BE49-F238E27FC236}">
                <a16:creationId xmlns:a16="http://schemas.microsoft.com/office/drawing/2014/main" id="{A9DC7ED1-D362-40AD-AFB2-0F69BE823A46}"/>
              </a:ext>
            </a:extLst>
          </p:cNvPr>
          <p:cNvSpPr txBox="1"/>
          <p:nvPr/>
        </p:nvSpPr>
        <p:spPr>
          <a:xfrm>
            <a:off x="9543456" y="2485338"/>
            <a:ext cx="418704" cy="646331"/>
          </a:xfrm>
          <a:prstGeom prst="rect">
            <a:avLst/>
          </a:prstGeom>
          <a:noFill/>
        </p:spPr>
        <p:txBody>
          <a:bodyPr wrap="none" rtlCol="0">
            <a:spAutoFit/>
          </a:bodyPr>
          <a:lstStyle/>
          <a:p>
            <a:r>
              <a:rPr lang="ru-RU" sz="3600" dirty="0">
                <a:solidFill>
                  <a:schemeClr val="bg2"/>
                </a:solidFill>
              </a:rPr>
              <a:t>7</a:t>
            </a:r>
          </a:p>
        </p:txBody>
      </p:sp>
      <p:sp>
        <p:nvSpPr>
          <p:cNvPr id="48" name="TextBox 47">
            <a:extLst>
              <a:ext uri="{FF2B5EF4-FFF2-40B4-BE49-F238E27FC236}">
                <a16:creationId xmlns:a16="http://schemas.microsoft.com/office/drawing/2014/main" id="{6FCE90BE-C08E-40DA-B0B0-666F17EA80AA}"/>
              </a:ext>
            </a:extLst>
          </p:cNvPr>
          <p:cNvSpPr txBox="1"/>
          <p:nvPr/>
        </p:nvSpPr>
        <p:spPr>
          <a:xfrm>
            <a:off x="11015249" y="2454080"/>
            <a:ext cx="418704" cy="646331"/>
          </a:xfrm>
          <a:prstGeom prst="rect">
            <a:avLst/>
          </a:prstGeom>
          <a:noFill/>
        </p:spPr>
        <p:txBody>
          <a:bodyPr wrap="none" rtlCol="0">
            <a:spAutoFit/>
          </a:bodyPr>
          <a:lstStyle/>
          <a:p>
            <a:r>
              <a:rPr lang="ru-RU" sz="3600" dirty="0">
                <a:solidFill>
                  <a:schemeClr val="bg2"/>
                </a:solidFill>
              </a:rPr>
              <a:t>8</a:t>
            </a:r>
          </a:p>
        </p:txBody>
      </p:sp>
      <p:sp>
        <p:nvSpPr>
          <p:cNvPr id="49" name="TextBox 48">
            <a:extLst>
              <a:ext uri="{FF2B5EF4-FFF2-40B4-BE49-F238E27FC236}">
                <a16:creationId xmlns:a16="http://schemas.microsoft.com/office/drawing/2014/main" id="{222A027B-B8AF-4282-BB48-D7D4B6CACD91}"/>
              </a:ext>
            </a:extLst>
          </p:cNvPr>
          <p:cNvSpPr txBox="1"/>
          <p:nvPr/>
        </p:nvSpPr>
        <p:spPr>
          <a:xfrm>
            <a:off x="7634274" y="3308062"/>
            <a:ext cx="1492720" cy="1384995"/>
          </a:xfrm>
          <a:prstGeom prst="rect">
            <a:avLst/>
          </a:prstGeom>
          <a:noFill/>
        </p:spPr>
        <p:txBody>
          <a:bodyPr wrap="square">
            <a:spAutoFit/>
          </a:bodyPr>
          <a:lstStyle/>
          <a:p>
            <a:pPr algn="ctr"/>
            <a:r>
              <a:rPr lang="ru-RU" sz="1400" b="1" dirty="0">
                <a:ln w="0"/>
                <a:solidFill>
                  <a:schemeClr val="accent1"/>
                </a:solidFill>
              </a:rPr>
              <a:t>Составление </a:t>
            </a:r>
          </a:p>
          <a:p>
            <a:pPr algn="ctr"/>
            <a:r>
              <a:rPr lang="ru-RU" sz="1400" b="1" dirty="0">
                <a:ln w="0"/>
                <a:solidFill>
                  <a:schemeClr val="accent1"/>
                </a:solidFill>
              </a:rPr>
              <a:t>отчета </a:t>
            </a:r>
          </a:p>
          <a:p>
            <a:pPr algn="ctr"/>
            <a:r>
              <a:rPr lang="ru-RU" sz="1400" b="1" dirty="0">
                <a:ln w="0"/>
                <a:solidFill>
                  <a:schemeClr val="accent1"/>
                </a:solidFill>
              </a:rPr>
              <a:t>об исполнении </a:t>
            </a:r>
          </a:p>
          <a:p>
            <a:pPr algn="ctr"/>
            <a:r>
              <a:rPr lang="ru-RU" sz="1400" b="1" dirty="0">
                <a:ln w="0"/>
                <a:solidFill>
                  <a:schemeClr val="accent1"/>
                </a:solidFill>
              </a:rPr>
              <a:t>бюджета </a:t>
            </a:r>
          </a:p>
          <a:p>
            <a:pPr algn="ctr"/>
            <a:r>
              <a:rPr lang="ru-RU" sz="1400" b="1" dirty="0">
                <a:ln w="0"/>
                <a:solidFill>
                  <a:schemeClr val="accent1"/>
                </a:solidFill>
              </a:rPr>
              <a:t>предыдущего года</a:t>
            </a:r>
            <a:endParaRPr lang="ru-RU" sz="1400" dirty="0">
              <a:solidFill>
                <a:schemeClr val="accent1"/>
              </a:solidFill>
            </a:endParaRPr>
          </a:p>
        </p:txBody>
      </p:sp>
      <p:sp>
        <p:nvSpPr>
          <p:cNvPr id="50" name="TextBox 49">
            <a:extLst>
              <a:ext uri="{FF2B5EF4-FFF2-40B4-BE49-F238E27FC236}">
                <a16:creationId xmlns:a16="http://schemas.microsoft.com/office/drawing/2014/main" id="{1759966C-78D0-41EB-9EB3-613E824FBF59}"/>
              </a:ext>
            </a:extLst>
          </p:cNvPr>
          <p:cNvSpPr txBox="1"/>
          <p:nvPr/>
        </p:nvSpPr>
        <p:spPr>
          <a:xfrm>
            <a:off x="8978249" y="3435501"/>
            <a:ext cx="1587820" cy="954107"/>
          </a:xfrm>
          <a:prstGeom prst="rect">
            <a:avLst/>
          </a:prstGeom>
          <a:noFill/>
        </p:spPr>
        <p:txBody>
          <a:bodyPr wrap="square">
            <a:spAutoFit/>
          </a:bodyPr>
          <a:lstStyle/>
          <a:p>
            <a:pPr algn="ctr"/>
            <a:r>
              <a:rPr lang="ru-RU" sz="1400" b="1" dirty="0">
                <a:solidFill>
                  <a:schemeClr val="accent1"/>
                </a:solidFill>
              </a:rPr>
              <a:t>Осуществление </a:t>
            </a:r>
          </a:p>
          <a:p>
            <a:pPr algn="ctr"/>
            <a:r>
              <a:rPr lang="ru-RU" sz="1400" b="1" dirty="0">
                <a:solidFill>
                  <a:schemeClr val="accent1"/>
                </a:solidFill>
              </a:rPr>
              <a:t>муниципального </a:t>
            </a:r>
          </a:p>
          <a:p>
            <a:pPr algn="ctr"/>
            <a:r>
              <a:rPr lang="ru-RU" sz="1400" b="1" dirty="0">
                <a:solidFill>
                  <a:schemeClr val="accent1"/>
                </a:solidFill>
              </a:rPr>
              <a:t>финансового </a:t>
            </a:r>
          </a:p>
          <a:p>
            <a:pPr algn="ctr"/>
            <a:r>
              <a:rPr lang="ru-RU" sz="1400" b="1" dirty="0">
                <a:solidFill>
                  <a:schemeClr val="accent1"/>
                </a:solidFill>
              </a:rPr>
              <a:t>контроля</a:t>
            </a:r>
            <a:endParaRPr lang="ru-RU" sz="1400" dirty="0">
              <a:solidFill>
                <a:schemeClr val="accent1"/>
              </a:solidFill>
            </a:endParaRPr>
          </a:p>
        </p:txBody>
      </p:sp>
      <p:sp>
        <p:nvSpPr>
          <p:cNvPr id="51" name="TextBox 50">
            <a:extLst>
              <a:ext uri="{FF2B5EF4-FFF2-40B4-BE49-F238E27FC236}">
                <a16:creationId xmlns:a16="http://schemas.microsoft.com/office/drawing/2014/main" id="{C4E2D2EA-0B23-4921-8C01-6ABA6947C594}"/>
              </a:ext>
            </a:extLst>
          </p:cNvPr>
          <p:cNvSpPr txBox="1"/>
          <p:nvPr/>
        </p:nvSpPr>
        <p:spPr>
          <a:xfrm>
            <a:off x="10317633" y="3224110"/>
            <a:ext cx="1813936" cy="1600438"/>
          </a:xfrm>
          <a:prstGeom prst="rect">
            <a:avLst/>
          </a:prstGeom>
          <a:noFill/>
        </p:spPr>
        <p:txBody>
          <a:bodyPr wrap="square">
            <a:spAutoFit/>
          </a:bodyPr>
          <a:lstStyle/>
          <a:p>
            <a:pPr algn="ctr"/>
            <a:r>
              <a:rPr lang="ru-RU" sz="1400" b="1" dirty="0">
                <a:solidFill>
                  <a:schemeClr val="accent1"/>
                </a:solidFill>
              </a:rPr>
              <a:t>Внешняя проверка </a:t>
            </a:r>
          </a:p>
          <a:p>
            <a:pPr algn="ctr"/>
            <a:r>
              <a:rPr lang="ru-RU" sz="1400" b="1" dirty="0">
                <a:solidFill>
                  <a:schemeClr val="accent1"/>
                </a:solidFill>
              </a:rPr>
              <a:t>отчета </a:t>
            </a:r>
          </a:p>
          <a:p>
            <a:pPr algn="ctr"/>
            <a:r>
              <a:rPr lang="ru-RU" sz="1400" b="1" dirty="0">
                <a:solidFill>
                  <a:schemeClr val="accent1"/>
                </a:solidFill>
              </a:rPr>
              <a:t>об исполнении </a:t>
            </a:r>
          </a:p>
          <a:p>
            <a:pPr algn="ctr"/>
            <a:r>
              <a:rPr lang="ru-RU" sz="1400" b="1" dirty="0">
                <a:solidFill>
                  <a:schemeClr val="accent1"/>
                </a:solidFill>
              </a:rPr>
              <a:t>бюджета, </a:t>
            </a:r>
          </a:p>
          <a:p>
            <a:pPr algn="ctr"/>
            <a:r>
              <a:rPr lang="ru-RU" sz="1400" b="1" dirty="0">
                <a:solidFill>
                  <a:schemeClr val="accent1"/>
                </a:solidFill>
              </a:rPr>
              <a:t>его утверждение </a:t>
            </a:r>
          </a:p>
          <a:p>
            <a:pPr algn="ctr"/>
            <a:r>
              <a:rPr lang="ru-RU" sz="1400" b="1" dirty="0">
                <a:solidFill>
                  <a:schemeClr val="accent1"/>
                </a:solidFill>
              </a:rPr>
              <a:t>Муниципальным </a:t>
            </a:r>
          </a:p>
          <a:p>
            <a:pPr algn="ctr"/>
            <a:r>
              <a:rPr lang="ru-RU" sz="1400" b="1" dirty="0">
                <a:solidFill>
                  <a:schemeClr val="accent1"/>
                </a:solidFill>
              </a:rPr>
              <a:t>Советом</a:t>
            </a:r>
            <a:endParaRPr lang="ru-RU" sz="1400" dirty="0">
              <a:solidFill>
                <a:schemeClr val="accent1"/>
              </a:solidFill>
            </a:endParaRPr>
          </a:p>
        </p:txBody>
      </p:sp>
    </p:spTree>
    <p:extLst>
      <p:ext uri="{BB962C8B-B14F-4D97-AF65-F5344CB8AC3E}">
        <p14:creationId xmlns:p14="http://schemas.microsoft.com/office/powerpoint/2010/main" val="285446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AE3AC5-8DCB-496C-8E63-AC9FF0F463D4}"/>
              </a:ext>
            </a:extLst>
          </p:cNvPr>
          <p:cNvSpPr>
            <a:spLocks noGrp="1"/>
          </p:cNvSpPr>
          <p:nvPr>
            <p:ph type="title"/>
          </p:nvPr>
        </p:nvSpPr>
        <p:spPr>
          <a:xfrm>
            <a:off x="838200" y="293626"/>
            <a:ext cx="10515599" cy="1325563"/>
          </a:xfrm>
        </p:spPr>
        <p:txBody>
          <a:bodyPr>
            <a:normAutofit fontScale="90000"/>
          </a:bodyPr>
          <a:lstStyle/>
          <a:p>
            <a:pPr algn="ctr"/>
            <a:r>
              <a:rPr lang="ru-RU" sz="3200" i="1" dirty="0">
                <a:latin typeface="Georgia" panose="02040502050405020303" pitchFamily="18" charset="0"/>
              </a:rPr>
              <a:t>О</a:t>
            </a:r>
            <a:r>
              <a:rPr lang="ru-RU" sz="3200" b="1" i="1" dirty="0">
                <a:latin typeface="Georgia" panose="02040502050405020303" pitchFamily="18" charset="0"/>
              </a:rPr>
              <a:t>сновные параметры бюджета </a:t>
            </a:r>
            <a:br>
              <a:rPr lang="ru-RU" sz="2000" b="1" i="1" dirty="0">
                <a:latin typeface="Georgia" panose="02040502050405020303" pitchFamily="18" charset="0"/>
              </a:rPr>
            </a:br>
            <a:r>
              <a:rPr lang="ru-RU" sz="2000" b="1" i="1" dirty="0">
                <a:latin typeface="Georgia" panose="02040502050405020303" pitchFamily="18" charset="0"/>
              </a:rPr>
              <a:t>внутригородского Муниципального образования Санкт-Петербурга муниципальный округ Лиговка-Ямская </a:t>
            </a:r>
            <a:br>
              <a:rPr lang="ru-RU" sz="2000" b="1" i="1" dirty="0">
                <a:latin typeface="Georgia" panose="02040502050405020303" pitchFamily="18" charset="0"/>
              </a:rPr>
            </a:br>
            <a:r>
              <a:rPr lang="ru-RU" sz="2000" b="1" i="1" dirty="0">
                <a:latin typeface="Georgia" panose="02040502050405020303" pitchFamily="18" charset="0"/>
              </a:rPr>
              <a:t>на 2025 год и на плановый период 2026 и 2027 годов.</a:t>
            </a:r>
            <a:endParaRPr lang="ru-RU" sz="2000" dirty="0">
              <a:solidFill>
                <a:schemeClr val="tx2"/>
              </a:solidFill>
            </a:endParaRPr>
          </a:p>
        </p:txBody>
      </p:sp>
      <p:sp>
        <p:nvSpPr>
          <p:cNvPr id="3" name="Текст 2">
            <a:extLst>
              <a:ext uri="{FF2B5EF4-FFF2-40B4-BE49-F238E27FC236}">
                <a16:creationId xmlns:a16="http://schemas.microsoft.com/office/drawing/2014/main" id="{A9A41605-339E-4210-9FCA-20A98B9F51F9}"/>
              </a:ext>
            </a:extLst>
          </p:cNvPr>
          <p:cNvSpPr>
            <a:spLocks noGrp="1"/>
          </p:cNvSpPr>
          <p:nvPr>
            <p:ph type="body" sz="quarter" idx="14"/>
          </p:nvPr>
        </p:nvSpPr>
        <p:spPr>
          <a:xfrm>
            <a:off x="815950" y="1670248"/>
            <a:ext cx="10444163" cy="450412"/>
          </a:xfrm>
        </p:spPr>
        <p:txBody>
          <a:bodyPr>
            <a:normAutofit fontScale="25000" lnSpcReduction="20000"/>
          </a:bodyPr>
          <a:lstStyle/>
          <a:p>
            <a:pPr algn="ctr"/>
            <a:r>
              <a:rPr lang="ru-RU" sz="16000" b="1" dirty="0">
                <a:latin typeface="+mj-lt"/>
              </a:rPr>
              <a:t>Доходы:</a:t>
            </a:r>
            <a:endParaRPr lang="ru-RU" sz="9600" dirty="0">
              <a:latin typeface="+mj-lt"/>
            </a:endParaRPr>
          </a:p>
          <a:p>
            <a:endParaRPr lang="ru-RU" dirty="0"/>
          </a:p>
        </p:txBody>
      </p:sp>
      <p:sp>
        <p:nvSpPr>
          <p:cNvPr id="4" name="Прямоугольник 3">
            <a:extLst>
              <a:ext uri="{FF2B5EF4-FFF2-40B4-BE49-F238E27FC236}">
                <a16:creationId xmlns:a16="http://schemas.microsoft.com/office/drawing/2014/main" id="{DAFF18E6-85D1-4556-8F85-CB6617EB29C9}"/>
              </a:ext>
            </a:extLst>
          </p:cNvPr>
          <p:cNvSpPr/>
          <p:nvPr/>
        </p:nvSpPr>
        <p:spPr>
          <a:xfrm>
            <a:off x="1202839" y="2386744"/>
            <a:ext cx="2328685" cy="765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0FA99657-D9AB-4EAC-8234-4F03171A1419}"/>
              </a:ext>
            </a:extLst>
          </p:cNvPr>
          <p:cNvSpPr/>
          <p:nvPr/>
        </p:nvSpPr>
        <p:spPr>
          <a:xfrm>
            <a:off x="1202840" y="3158455"/>
            <a:ext cx="2337628"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16C795AD-80CD-4F67-9E00-F4EAD8AF704A}"/>
              </a:ext>
            </a:extLst>
          </p:cNvPr>
          <p:cNvSpPr txBox="1"/>
          <p:nvPr/>
        </p:nvSpPr>
        <p:spPr>
          <a:xfrm>
            <a:off x="1629719" y="2348200"/>
            <a:ext cx="1654620" cy="830997"/>
          </a:xfrm>
          <a:prstGeom prst="rect">
            <a:avLst/>
          </a:prstGeom>
          <a:noFill/>
        </p:spPr>
        <p:txBody>
          <a:bodyPr wrap="none" rtlCol="0">
            <a:spAutoFit/>
          </a:bodyPr>
          <a:lstStyle/>
          <a:p>
            <a:pPr algn="ctr"/>
            <a:r>
              <a:rPr lang="ru-RU" sz="2400" b="1" i="1" dirty="0">
                <a:solidFill>
                  <a:schemeClr val="bg1"/>
                </a:solidFill>
                <a:latin typeface="+mj-lt"/>
              </a:rPr>
              <a:t>Налоговые </a:t>
            </a:r>
          </a:p>
          <a:p>
            <a:pPr algn="ctr"/>
            <a:r>
              <a:rPr lang="ru-RU" sz="2400" b="1" i="1" dirty="0">
                <a:solidFill>
                  <a:schemeClr val="bg1"/>
                </a:solidFill>
                <a:latin typeface="+mj-lt"/>
              </a:rPr>
              <a:t>доходы:</a:t>
            </a:r>
          </a:p>
        </p:txBody>
      </p:sp>
      <p:sp>
        <p:nvSpPr>
          <p:cNvPr id="7" name="TextBox 6">
            <a:extLst>
              <a:ext uri="{FF2B5EF4-FFF2-40B4-BE49-F238E27FC236}">
                <a16:creationId xmlns:a16="http://schemas.microsoft.com/office/drawing/2014/main" id="{B7FB612D-BF7C-401C-9924-57544D4EA707}"/>
              </a:ext>
            </a:extLst>
          </p:cNvPr>
          <p:cNvSpPr txBox="1"/>
          <p:nvPr/>
        </p:nvSpPr>
        <p:spPr>
          <a:xfrm>
            <a:off x="1187937" y="3417608"/>
            <a:ext cx="2340000" cy="2092881"/>
          </a:xfrm>
          <a:prstGeom prst="rect">
            <a:avLst/>
          </a:prstGeom>
          <a:noFill/>
        </p:spPr>
        <p:txBody>
          <a:bodyPr wrap="square" rtlCol="0">
            <a:spAutoFit/>
          </a:bodyPr>
          <a:lstStyle/>
          <a:p>
            <a:pPr algn="ctr"/>
            <a:r>
              <a:rPr lang="ru-RU" sz="1600" b="1" i="1" dirty="0">
                <a:latin typeface="+mj-lt"/>
              </a:rPr>
              <a:t>Отчисления по нормативам от федеральных налогов</a:t>
            </a:r>
          </a:p>
          <a:p>
            <a:pPr algn="ctr"/>
            <a:r>
              <a:rPr lang="ru-RU" sz="1600" b="1" i="1" dirty="0">
                <a:latin typeface="+mj-lt"/>
              </a:rPr>
              <a:t> и сборов, в т.ч. Предусмотренных специальными налоговыми режимами</a:t>
            </a:r>
          </a:p>
          <a:p>
            <a:pPr algn="ctr"/>
            <a:endParaRPr lang="ru-RU" dirty="0"/>
          </a:p>
        </p:txBody>
      </p:sp>
      <p:sp>
        <p:nvSpPr>
          <p:cNvPr id="17" name="Прямоугольник 16">
            <a:extLst>
              <a:ext uri="{FF2B5EF4-FFF2-40B4-BE49-F238E27FC236}">
                <a16:creationId xmlns:a16="http://schemas.microsoft.com/office/drawing/2014/main" id="{7FB10F3D-D77A-4172-9B1F-4C8FC15DDEF7}"/>
              </a:ext>
            </a:extLst>
          </p:cNvPr>
          <p:cNvSpPr/>
          <p:nvPr/>
        </p:nvSpPr>
        <p:spPr>
          <a:xfrm>
            <a:off x="8165192" y="2386742"/>
            <a:ext cx="2250000" cy="765000"/>
          </a:xfrm>
          <a:prstGeom prst="rect">
            <a:avLst/>
          </a:prstGeom>
          <a:solidFill>
            <a:schemeClr val="accent6"/>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a:extLst>
              <a:ext uri="{FF2B5EF4-FFF2-40B4-BE49-F238E27FC236}">
                <a16:creationId xmlns:a16="http://schemas.microsoft.com/office/drawing/2014/main" id="{BCED05AE-BC69-4311-89F5-F4B8D5C6255F}"/>
              </a:ext>
            </a:extLst>
          </p:cNvPr>
          <p:cNvSpPr/>
          <p:nvPr/>
        </p:nvSpPr>
        <p:spPr>
          <a:xfrm>
            <a:off x="8165191" y="3149162"/>
            <a:ext cx="2258943"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a:extLst>
              <a:ext uri="{FF2B5EF4-FFF2-40B4-BE49-F238E27FC236}">
                <a16:creationId xmlns:a16="http://schemas.microsoft.com/office/drawing/2014/main" id="{0E85F7CE-E717-451D-9FFA-26F44DE0F60B}"/>
              </a:ext>
            </a:extLst>
          </p:cNvPr>
          <p:cNvSpPr txBox="1"/>
          <p:nvPr/>
        </p:nvSpPr>
        <p:spPr>
          <a:xfrm>
            <a:off x="8213000" y="2364443"/>
            <a:ext cx="2222082" cy="830997"/>
          </a:xfrm>
          <a:prstGeom prst="rect">
            <a:avLst/>
          </a:prstGeom>
          <a:noFill/>
        </p:spPr>
        <p:txBody>
          <a:bodyPr wrap="none" rtlCol="0">
            <a:spAutoFit/>
          </a:bodyPr>
          <a:lstStyle/>
          <a:p>
            <a:pPr algn="ctr"/>
            <a:r>
              <a:rPr lang="ru-RU" sz="2400" b="1" i="1" dirty="0">
                <a:solidFill>
                  <a:schemeClr val="bg1"/>
                </a:solidFill>
                <a:latin typeface="+mj-lt"/>
              </a:rPr>
              <a:t>Безвозмездные </a:t>
            </a:r>
          </a:p>
          <a:p>
            <a:pPr algn="ctr"/>
            <a:r>
              <a:rPr lang="ru-RU" sz="2400" b="1" i="1" dirty="0">
                <a:solidFill>
                  <a:schemeClr val="bg1"/>
                </a:solidFill>
                <a:latin typeface="+mj-lt"/>
              </a:rPr>
              <a:t>поступления:</a:t>
            </a:r>
            <a:endParaRPr lang="ru-RU" sz="2400" b="1" dirty="0">
              <a:solidFill>
                <a:schemeClr val="bg1"/>
              </a:solidFill>
              <a:latin typeface="+mj-lt"/>
            </a:endParaRPr>
          </a:p>
        </p:txBody>
      </p:sp>
      <p:sp>
        <p:nvSpPr>
          <p:cNvPr id="20" name="TextBox 19">
            <a:extLst>
              <a:ext uri="{FF2B5EF4-FFF2-40B4-BE49-F238E27FC236}">
                <a16:creationId xmlns:a16="http://schemas.microsoft.com/office/drawing/2014/main" id="{C6984BF0-63BE-4EC2-BC5B-F0D479B4A1EC}"/>
              </a:ext>
            </a:extLst>
          </p:cNvPr>
          <p:cNvSpPr txBox="1"/>
          <p:nvPr/>
        </p:nvSpPr>
        <p:spPr>
          <a:xfrm>
            <a:off x="8526000" y="3479596"/>
            <a:ext cx="1525837" cy="1107996"/>
          </a:xfrm>
          <a:prstGeom prst="rect">
            <a:avLst/>
          </a:prstGeom>
          <a:noFill/>
        </p:spPr>
        <p:txBody>
          <a:bodyPr wrap="square" rtlCol="0">
            <a:spAutoFit/>
          </a:bodyPr>
          <a:lstStyle/>
          <a:p>
            <a:pPr algn="ctr"/>
            <a:r>
              <a:rPr lang="ru-RU" sz="1600" b="1" i="1" dirty="0">
                <a:solidFill>
                  <a:schemeClr val="tx1"/>
                </a:solidFill>
                <a:latin typeface="+mj-lt"/>
              </a:rPr>
              <a:t>Дотации</a:t>
            </a:r>
          </a:p>
          <a:p>
            <a:pPr algn="ctr"/>
            <a:endParaRPr lang="ru-RU" sz="1600" b="1" i="1" dirty="0">
              <a:solidFill>
                <a:schemeClr val="tx1"/>
              </a:solidFill>
              <a:latin typeface="+mj-lt"/>
            </a:endParaRPr>
          </a:p>
          <a:p>
            <a:pPr algn="ctr"/>
            <a:r>
              <a:rPr lang="ru-RU" sz="1600" b="1" i="1" dirty="0">
                <a:solidFill>
                  <a:schemeClr val="tx1"/>
                </a:solidFill>
                <a:latin typeface="+mj-lt"/>
              </a:rPr>
              <a:t>Субвенции </a:t>
            </a:r>
          </a:p>
          <a:p>
            <a:endParaRPr lang="ru-RU" dirty="0"/>
          </a:p>
        </p:txBody>
      </p:sp>
      <p:sp>
        <p:nvSpPr>
          <p:cNvPr id="21" name="Прямоугольник 20">
            <a:extLst>
              <a:ext uri="{FF2B5EF4-FFF2-40B4-BE49-F238E27FC236}">
                <a16:creationId xmlns:a16="http://schemas.microsoft.com/office/drawing/2014/main" id="{EB3FE1C6-CB54-4BE1-8412-A0CCDAD449C4}"/>
              </a:ext>
            </a:extLst>
          </p:cNvPr>
          <p:cNvSpPr/>
          <p:nvPr/>
        </p:nvSpPr>
        <p:spPr>
          <a:xfrm>
            <a:off x="4682830" y="2393455"/>
            <a:ext cx="2340000" cy="765000"/>
          </a:xfrm>
          <a:prstGeom prst="rect">
            <a:avLst/>
          </a:prstGeom>
          <a:solidFill>
            <a:schemeClr val="accent3">
              <a:lumMod val="50000"/>
            </a:schemeClr>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a:extLst>
              <a:ext uri="{FF2B5EF4-FFF2-40B4-BE49-F238E27FC236}">
                <a16:creationId xmlns:a16="http://schemas.microsoft.com/office/drawing/2014/main" id="{FCDA21E7-3142-4765-A93B-3B2774012C1E}"/>
              </a:ext>
            </a:extLst>
          </p:cNvPr>
          <p:cNvSpPr/>
          <p:nvPr/>
        </p:nvSpPr>
        <p:spPr>
          <a:xfrm>
            <a:off x="4682830" y="3149162"/>
            <a:ext cx="2340000"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TextBox 22">
            <a:extLst>
              <a:ext uri="{FF2B5EF4-FFF2-40B4-BE49-F238E27FC236}">
                <a16:creationId xmlns:a16="http://schemas.microsoft.com/office/drawing/2014/main" id="{B9FB7C5A-BFDF-4F7E-A5B3-D9C32E903876}"/>
              </a:ext>
            </a:extLst>
          </p:cNvPr>
          <p:cNvSpPr txBox="1"/>
          <p:nvPr/>
        </p:nvSpPr>
        <p:spPr>
          <a:xfrm>
            <a:off x="4970238" y="2327458"/>
            <a:ext cx="1954381" cy="830997"/>
          </a:xfrm>
          <a:prstGeom prst="rect">
            <a:avLst/>
          </a:prstGeom>
          <a:noFill/>
        </p:spPr>
        <p:txBody>
          <a:bodyPr wrap="none" rtlCol="0">
            <a:spAutoFit/>
          </a:bodyPr>
          <a:lstStyle/>
          <a:p>
            <a:pPr algn="ctr"/>
            <a:r>
              <a:rPr lang="ru-RU" sz="2400" b="1" i="1" dirty="0">
                <a:solidFill>
                  <a:schemeClr val="bg1"/>
                </a:solidFill>
                <a:latin typeface="+mj-lt"/>
              </a:rPr>
              <a:t>Неналоговые </a:t>
            </a:r>
          </a:p>
          <a:p>
            <a:pPr algn="ctr"/>
            <a:r>
              <a:rPr lang="ru-RU" sz="2400" b="1" i="1" dirty="0">
                <a:solidFill>
                  <a:schemeClr val="bg1"/>
                </a:solidFill>
                <a:latin typeface="+mj-lt"/>
              </a:rPr>
              <a:t>доходы</a:t>
            </a:r>
            <a:r>
              <a:rPr lang="ru-RU" sz="2400" b="1" dirty="0">
                <a:solidFill>
                  <a:schemeClr val="bg1"/>
                </a:solidFill>
                <a:latin typeface="+mj-lt"/>
              </a:rPr>
              <a:t>: </a:t>
            </a:r>
          </a:p>
        </p:txBody>
      </p:sp>
      <p:sp>
        <p:nvSpPr>
          <p:cNvPr id="24" name="TextBox 23">
            <a:extLst>
              <a:ext uri="{FF2B5EF4-FFF2-40B4-BE49-F238E27FC236}">
                <a16:creationId xmlns:a16="http://schemas.microsoft.com/office/drawing/2014/main" id="{019BAF26-B451-40B1-B60D-533E0B4F713A}"/>
              </a:ext>
            </a:extLst>
          </p:cNvPr>
          <p:cNvSpPr txBox="1"/>
          <p:nvPr/>
        </p:nvSpPr>
        <p:spPr>
          <a:xfrm>
            <a:off x="4755290" y="3218390"/>
            <a:ext cx="2189762" cy="2831544"/>
          </a:xfrm>
          <a:prstGeom prst="rect">
            <a:avLst/>
          </a:prstGeom>
          <a:noFill/>
        </p:spPr>
        <p:txBody>
          <a:bodyPr wrap="square" rtlCol="0">
            <a:spAutoFit/>
          </a:bodyPr>
          <a:lstStyle/>
          <a:p>
            <a:pPr algn="ctr"/>
            <a:r>
              <a:rPr lang="ru-RU" sz="1600" b="1" i="1" dirty="0">
                <a:solidFill>
                  <a:schemeClr val="tx1"/>
                </a:solidFill>
                <a:latin typeface="+mj-lt"/>
              </a:rPr>
              <a:t>Штрафы, санкции, возмещение ущерба, другие виды доходов от компенсации затрат бюджета ВМО</a:t>
            </a:r>
          </a:p>
          <a:p>
            <a:pPr algn="ctr"/>
            <a:endParaRPr lang="ru-RU" sz="1600" b="1" i="1" dirty="0">
              <a:solidFill>
                <a:schemeClr val="tx1"/>
              </a:solidFill>
              <a:latin typeface="+mj-lt"/>
            </a:endParaRPr>
          </a:p>
          <a:p>
            <a:pPr algn="ctr"/>
            <a:r>
              <a:rPr lang="ru-RU" sz="1600" b="1" i="1" dirty="0">
                <a:solidFill>
                  <a:schemeClr val="tx1"/>
                </a:solidFill>
                <a:latin typeface="+mj-lt"/>
              </a:rPr>
              <a:t>Доходы от компенсации затрат государства</a:t>
            </a:r>
          </a:p>
          <a:p>
            <a:pPr marL="342900" indent="-342900">
              <a:buAutoNum type="arabicPeriod"/>
            </a:pPr>
            <a:endParaRPr lang="ru-RU" sz="1800" i="1" dirty="0">
              <a:solidFill>
                <a:schemeClr val="tx1"/>
              </a:solidFill>
            </a:endParaRPr>
          </a:p>
        </p:txBody>
      </p:sp>
    </p:spTree>
    <p:extLst>
      <p:ext uri="{BB962C8B-B14F-4D97-AF65-F5344CB8AC3E}">
        <p14:creationId xmlns:p14="http://schemas.microsoft.com/office/powerpoint/2010/main" val="209904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AE3AC5-8DCB-496C-8E63-AC9FF0F463D4}"/>
              </a:ext>
            </a:extLst>
          </p:cNvPr>
          <p:cNvSpPr>
            <a:spLocks noGrp="1"/>
          </p:cNvSpPr>
          <p:nvPr>
            <p:ph type="title"/>
          </p:nvPr>
        </p:nvSpPr>
        <p:spPr>
          <a:xfrm>
            <a:off x="838200" y="293626"/>
            <a:ext cx="10515599" cy="1325563"/>
          </a:xfrm>
        </p:spPr>
        <p:txBody>
          <a:bodyPr>
            <a:normAutofit fontScale="90000"/>
          </a:bodyPr>
          <a:lstStyle/>
          <a:p>
            <a:pPr algn="ctr"/>
            <a:r>
              <a:rPr lang="ru-RU" sz="3200" i="1" dirty="0">
                <a:latin typeface="Georgia" panose="02040502050405020303" pitchFamily="18" charset="0"/>
              </a:rPr>
              <a:t>О</a:t>
            </a:r>
            <a:r>
              <a:rPr lang="ru-RU" sz="3200" b="1" i="1" dirty="0">
                <a:latin typeface="Georgia" panose="02040502050405020303" pitchFamily="18" charset="0"/>
              </a:rPr>
              <a:t>сновные параметры бюджета </a:t>
            </a:r>
            <a:br>
              <a:rPr lang="ru-RU" sz="2000" b="1" i="1" dirty="0">
                <a:latin typeface="Georgia" panose="02040502050405020303" pitchFamily="18" charset="0"/>
              </a:rPr>
            </a:br>
            <a:r>
              <a:rPr lang="ru-RU" sz="2000" b="1" i="1" dirty="0">
                <a:latin typeface="Georgia" panose="02040502050405020303" pitchFamily="18" charset="0"/>
              </a:rPr>
              <a:t>внутригородского Муниципального образования Санкт-Петербурга муниципальный округ Лиговка-Ямская </a:t>
            </a:r>
            <a:br>
              <a:rPr lang="ru-RU" sz="2000" b="1" i="1" dirty="0">
                <a:latin typeface="Georgia" panose="02040502050405020303" pitchFamily="18" charset="0"/>
              </a:rPr>
            </a:br>
            <a:r>
              <a:rPr lang="ru-RU" sz="2000" b="1" i="1" dirty="0">
                <a:latin typeface="Georgia" panose="02040502050405020303" pitchFamily="18" charset="0"/>
              </a:rPr>
              <a:t>на 2025 год и на плановый период 2026 и 2027 годов.</a:t>
            </a:r>
            <a:endParaRPr lang="ru-RU" sz="2000" dirty="0">
              <a:solidFill>
                <a:schemeClr val="tx2"/>
              </a:solidFill>
            </a:endParaRPr>
          </a:p>
        </p:txBody>
      </p:sp>
      <p:sp>
        <p:nvSpPr>
          <p:cNvPr id="3" name="Текст 2">
            <a:extLst>
              <a:ext uri="{FF2B5EF4-FFF2-40B4-BE49-F238E27FC236}">
                <a16:creationId xmlns:a16="http://schemas.microsoft.com/office/drawing/2014/main" id="{A9A41605-339E-4210-9FCA-20A98B9F51F9}"/>
              </a:ext>
            </a:extLst>
          </p:cNvPr>
          <p:cNvSpPr>
            <a:spLocks noGrp="1"/>
          </p:cNvSpPr>
          <p:nvPr>
            <p:ph type="body" sz="quarter" idx="14"/>
          </p:nvPr>
        </p:nvSpPr>
        <p:spPr>
          <a:xfrm>
            <a:off x="628089" y="1637403"/>
            <a:ext cx="10444163" cy="450412"/>
          </a:xfrm>
        </p:spPr>
        <p:txBody>
          <a:bodyPr>
            <a:normAutofit fontScale="25000" lnSpcReduction="20000"/>
          </a:bodyPr>
          <a:lstStyle/>
          <a:p>
            <a:pPr algn="ctr"/>
            <a:r>
              <a:rPr lang="ru-RU" sz="16000" b="1" dirty="0">
                <a:latin typeface="+mj-lt"/>
              </a:rPr>
              <a:t>Расходы:</a:t>
            </a:r>
            <a:endParaRPr lang="ru-RU" sz="9600" dirty="0">
              <a:latin typeface="+mj-lt"/>
            </a:endParaRPr>
          </a:p>
          <a:p>
            <a:endParaRPr lang="ru-RU" dirty="0"/>
          </a:p>
        </p:txBody>
      </p:sp>
      <p:sp>
        <p:nvSpPr>
          <p:cNvPr id="4" name="Прямоугольник 3">
            <a:extLst>
              <a:ext uri="{FF2B5EF4-FFF2-40B4-BE49-F238E27FC236}">
                <a16:creationId xmlns:a16="http://schemas.microsoft.com/office/drawing/2014/main" id="{DAFF18E6-85D1-4556-8F85-CB6617EB29C9}"/>
              </a:ext>
            </a:extLst>
          </p:cNvPr>
          <p:cNvSpPr/>
          <p:nvPr/>
        </p:nvSpPr>
        <p:spPr>
          <a:xfrm>
            <a:off x="1202839" y="2386744"/>
            <a:ext cx="2328685" cy="765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0FA99657-D9AB-4EAC-8234-4F03171A1419}"/>
              </a:ext>
            </a:extLst>
          </p:cNvPr>
          <p:cNvSpPr/>
          <p:nvPr/>
        </p:nvSpPr>
        <p:spPr>
          <a:xfrm>
            <a:off x="1202840" y="3158455"/>
            <a:ext cx="2337628"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16C795AD-80CD-4F67-9E00-F4EAD8AF704A}"/>
              </a:ext>
            </a:extLst>
          </p:cNvPr>
          <p:cNvSpPr txBox="1"/>
          <p:nvPr/>
        </p:nvSpPr>
        <p:spPr>
          <a:xfrm>
            <a:off x="1265813" y="2335465"/>
            <a:ext cx="2284600" cy="830997"/>
          </a:xfrm>
          <a:prstGeom prst="rect">
            <a:avLst/>
          </a:prstGeom>
          <a:noFill/>
        </p:spPr>
        <p:txBody>
          <a:bodyPr wrap="none" rtlCol="0">
            <a:spAutoFit/>
          </a:bodyPr>
          <a:lstStyle/>
          <a:p>
            <a:pPr algn="ctr"/>
            <a:r>
              <a:rPr lang="ru-RU" sz="2400" b="1" i="1" dirty="0">
                <a:solidFill>
                  <a:schemeClr val="bg1"/>
                </a:solidFill>
                <a:latin typeface="+mj-lt"/>
              </a:rPr>
              <a:t>Муниципальные</a:t>
            </a:r>
          </a:p>
          <a:p>
            <a:pPr algn="ctr"/>
            <a:r>
              <a:rPr lang="ru-RU" sz="2400" b="1" i="1" dirty="0">
                <a:solidFill>
                  <a:schemeClr val="bg1"/>
                </a:solidFill>
                <a:latin typeface="+mj-lt"/>
              </a:rPr>
              <a:t>программы </a:t>
            </a:r>
          </a:p>
        </p:txBody>
      </p:sp>
      <p:sp>
        <p:nvSpPr>
          <p:cNvPr id="7" name="TextBox 6">
            <a:extLst>
              <a:ext uri="{FF2B5EF4-FFF2-40B4-BE49-F238E27FC236}">
                <a16:creationId xmlns:a16="http://schemas.microsoft.com/office/drawing/2014/main" id="{B7FB612D-BF7C-401C-9924-57544D4EA707}"/>
              </a:ext>
            </a:extLst>
          </p:cNvPr>
          <p:cNvSpPr txBox="1"/>
          <p:nvPr/>
        </p:nvSpPr>
        <p:spPr>
          <a:xfrm>
            <a:off x="1188529" y="3395164"/>
            <a:ext cx="2340000" cy="2339102"/>
          </a:xfrm>
          <a:prstGeom prst="rect">
            <a:avLst/>
          </a:prstGeom>
          <a:noFill/>
        </p:spPr>
        <p:txBody>
          <a:bodyPr wrap="square" rtlCol="0">
            <a:spAutoFit/>
          </a:bodyPr>
          <a:lstStyle/>
          <a:p>
            <a:pPr algn="ctr"/>
            <a:r>
              <a:rPr lang="ru-RU" sz="1600" b="1" i="1" dirty="0">
                <a:latin typeface="+mj-lt"/>
              </a:rPr>
              <a:t>Реализация 22-х муниципальных программ, утвержденных  </a:t>
            </a:r>
          </a:p>
          <a:p>
            <a:pPr algn="ctr"/>
            <a:r>
              <a:rPr lang="ru-RU" sz="1600" b="1" i="1" dirty="0">
                <a:latin typeface="+mj-lt"/>
              </a:rPr>
              <a:t>советом Муниципального образования </a:t>
            </a:r>
          </a:p>
          <a:p>
            <a:pPr algn="ctr"/>
            <a:r>
              <a:rPr lang="ru-RU" sz="1600" b="1" i="1" dirty="0">
                <a:latin typeface="+mj-lt"/>
              </a:rPr>
              <a:t>Лиговка-Ямская </a:t>
            </a:r>
          </a:p>
          <a:p>
            <a:pPr algn="ctr"/>
            <a:endParaRPr lang="ru-RU" dirty="0"/>
          </a:p>
        </p:txBody>
      </p:sp>
      <p:sp>
        <p:nvSpPr>
          <p:cNvPr id="17" name="Прямоугольник 16">
            <a:extLst>
              <a:ext uri="{FF2B5EF4-FFF2-40B4-BE49-F238E27FC236}">
                <a16:creationId xmlns:a16="http://schemas.microsoft.com/office/drawing/2014/main" id="{7FB10F3D-D77A-4172-9B1F-4C8FC15DDEF7}"/>
              </a:ext>
            </a:extLst>
          </p:cNvPr>
          <p:cNvSpPr/>
          <p:nvPr/>
        </p:nvSpPr>
        <p:spPr>
          <a:xfrm>
            <a:off x="8165192" y="2386742"/>
            <a:ext cx="2250000" cy="765000"/>
          </a:xfrm>
          <a:prstGeom prst="rect">
            <a:avLst/>
          </a:prstGeom>
          <a:solidFill>
            <a:schemeClr val="accent6"/>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a:extLst>
              <a:ext uri="{FF2B5EF4-FFF2-40B4-BE49-F238E27FC236}">
                <a16:creationId xmlns:a16="http://schemas.microsoft.com/office/drawing/2014/main" id="{BCED05AE-BC69-4311-89F5-F4B8D5C6255F}"/>
              </a:ext>
            </a:extLst>
          </p:cNvPr>
          <p:cNvSpPr/>
          <p:nvPr/>
        </p:nvSpPr>
        <p:spPr>
          <a:xfrm>
            <a:off x="8165191" y="3149162"/>
            <a:ext cx="2258943"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a:extLst>
              <a:ext uri="{FF2B5EF4-FFF2-40B4-BE49-F238E27FC236}">
                <a16:creationId xmlns:a16="http://schemas.microsoft.com/office/drawing/2014/main" id="{0E85F7CE-E717-451D-9FFA-26F44DE0F60B}"/>
              </a:ext>
            </a:extLst>
          </p:cNvPr>
          <p:cNvSpPr txBox="1"/>
          <p:nvPr/>
        </p:nvSpPr>
        <p:spPr>
          <a:xfrm>
            <a:off x="8140868" y="2364443"/>
            <a:ext cx="2366352" cy="830997"/>
          </a:xfrm>
          <a:prstGeom prst="rect">
            <a:avLst/>
          </a:prstGeom>
          <a:noFill/>
        </p:spPr>
        <p:txBody>
          <a:bodyPr wrap="none" rtlCol="0">
            <a:spAutoFit/>
          </a:bodyPr>
          <a:lstStyle/>
          <a:p>
            <a:pPr algn="ctr"/>
            <a:r>
              <a:rPr lang="ru-RU" sz="2400" b="1" i="1" dirty="0">
                <a:solidFill>
                  <a:schemeClr val="bg1"/>
                </a:solidFill>
                <a:latin typeface="+mj-lt"/>
              </a:rPr>
              <a:t>Непрограммные </a:t>
            </a:r>
          </a:p>
          <a:p>
            <a:pPr algn="ctr"/>
            <a:r>
              <a:rPr lang="ru-RU" sz="2400" b="1" i="1" dirty="0">
                <a:solidFill>
                  <a:schemeClr val="bg1"/>
                </a:solidFill>
                <a:latin typeface="+mj-lt"/>
              </a:rPr>
              <a:t>расходы</a:t>
            </a:r>
            <a:endParaRPr lang="ru-RU" sz="2400" b="1" dirty="0">
              <a:solidFill>
                <a:schemeClr val="bg1"/>
              </a:solidFill>
              <a:latin typeface="+mj-lt"/>
            </a:endParaRPr>
          </a:p>
        </p:txBody>
      </p:sp>
      <p:sp>
        <p:nvSpPr>
          <p:cNvPr id="20" name="TextBox 19">
            <a:extLst>
              <a:ext uri="{FF2B5EF4-FFF2-40B4-BE49-F238E27FC236}">
                <a16:creationId xmlns:a16="http://schemas.microsoft.com/office/drawing/2014/main" id="{C6984BF0-63BE-4EC2-BC5B-F0D479B4A1EC}"/>
              </a:ext>
            </a:extLst>
          </p:cNvPr>
          <p:cNvSpPr txBox="1"/>
          <p:nvPr/>
        </p:nvSpPr>
        <p:spPr>
          <a:xfrm>
            <a:off x="8526000" y="3389306"/>
            <a:ext cx="1710000" cy="1600438"/>
          </a:xfrm>
          <a:prstGeom prst="rect">
            <a:avLst/>
          </a:prstGeom>
          <a:noFill/>
        </p:spPr>
        <p:txBody>
          <a:bodyPr wrap="square" rtlCol="0">
            <a:spAutoFit/>
          </a:bodyPr>
          <a:lstStyle/>
          <a:p>
            <a:pPr algn="ctr"/>
            <a:r>
              <a:rPr lang="ru-RU" sz="1600" b="1" i="1" dirty="0">
                <a:solidFill>
                  <a:schemeClr val="tx1"/>
                </a:solidFill>
                <a:latin typeface="+mj-lt"/>
              </a:rPr>
              <a:t>Отдельные мероприятия, не включенные в муниципальные программы </a:t>
            </a:r>
          </a:p>
          <a:p>
            <a:endParaRPr lang="ru-RU" dirty="0"/>
          </a:p>
        </p:txBody>
      </p:sp>
      <p:sp>
        <p:nvSpPr>
          <p:cNvPr id="21" name="Прямоугольник 20">
            <a:extLst>
              <a:ext uri="{FF2B5EF4-FFF2-40B4-BE49-F238E27FC236}">
                <a16:creationId xmlns:a16="http://schemas.microsoft.com/office/drawing/2014/main" id="{EB3FE1C6-CB54-4BE1-8412-A0CCDAD449C4}"/>
              </a:ext>
            </a:extLst>
          </p:cNvPr>
          <p:cNvSpPr/>
          <p:nvPr/>
        </p:nvSpPr>
        <p:spPr>
          <a:xfrm>
            <a:off x="4682830" y="2393455"/>
            <a:ext cx="2340000" cy="765000"/>
          </a:xfrm>
          <a:prstGeom prst="rect">
            <a:avLst/>
          </a:prstGeom>
          <a:solidFill>
            <a:schemeClr val="accent3">
              <a:lumMod val="50000"/>
            </a:schemeClr>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a:extLst>
              <a:ext uri="{FF2B5EF4-FFF2-40B4-BE49-F238E27FC236}">
                <a16:creationId xmlns:a16="http://schemas.microsoft.com/office/drawing/2014/main" id="{FCDA21E7-3142-4765-A93B-3B2774012C1E}"/>
              </a:ext>
            </a:extLst>
          </p:cNvPr>
          <p:cNvSpPr/>
          <p:nvPr/>
        </p:nvSpPr>
        <p:spPr>
          <a:xfrm>
            <a:off x="4682830" y="3149162"/>
            <a:ext cx="2340000"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TextBox 22">
            <a:extLst>
              <a:ext uri="{FF2B5EF4-FFF2-40B4-BE49-F238E27FC236}">
                <a16:creationId xmlns:a16="http://schemas.microsoft.com/office/drawing/2014/main" id="{B9FB7C5A-BFDF-4F7E-A5B3-D9C32E903876}"/>
              </a:ext>
            </a:extLst>
          </p:cNvPr>
          <p:cNvSpPr txBox="1"/>
          <p:nvPr/>
        </p:nvSpPr>
        <p:spPr>
          <a:xfrm>
            <a:off x="5016000" y="2336072"/>
            <a:ext cx="1840567" cy="830997"/>
          </a:xfrm>
          <a:prstGeom prst="rect">
            <a:avLst/>
          </a:prstGeom>
          <a:noFill/>
        </p:spPr>
        <p:txBody>
          <a:bodyPr wrap="none" rtlCol="0">
            <a:spAutoFit/>
          </a:bodyPr>
          <a:lstStyle/>
          <a:p>
            <a:pPr algn="ctr"/>
            <a:r>
              <a:rPr lang="ru-RU" sz="2400" b="1" i="1" dirty="0">
                <a:solidFill>
                  <a:schemeClr val="bg1"/>
                </a:solidFill>
                <a:latin typeface="+mj-lt"/>
              </a:rPr>
              <a:t>Переданные </a:t>
            </a:r>
          </a:p>
          <a:p>
            <a:pPr algn="ctr"/>
            <a:r>
              <a:rPr lang="ru-RU" sz="2400" b="1" i="1" dirty="0">
                <a:solidFill>
                  <a:schemeClr val="bg1"/>
                </a:solidFill>
                <a:latin typeface="+mj-lt"/>
              </a:rPr>
              <a:t>полномочия </a:t>
            </a:r>
            <a:endParaRPr lang="ru-RU" sz="2400" b="1" dirty="0">
              <a:solidFill>
                <a:schemeClr val="bg1"/>
              </a:solidFill>
              <a:latin typeface="+mj-lt"/>
            </a:endParaRPr>
          </a:p>
        </p:txBody>
      </p:sp>
      <p:sp>
        <p:nvSpPr>
          <p:cNvPr id="24" name="TextBox 23">
            <a:extLst>
              <a:ext uri="{FF2B5EF4-FFF2-40B4-BE49-F238E27FC236}">
                <a16:creationId xmlns:a16="http://schemas.microsoft.com/office/drawing/2014/main" id="{019BAF26-B451-40B1-B60D-533E0B4F713A}"/>
              </a:ext>
            </a:extLst>
          </p:cNvPr>
          <p:cNvSpPr txBox="1"/>
          <p:nvPr/>
        </p:nvSpPr>
        <p:spPr>
          <a:xfrm>
            <a:off x="4767204" y="3415326"/>
            <a:ext cx="2189762" cy="2092881"/>
          </a:xfrm>
          <a:prstGeom prst="rect">
            <a:avLst/>
          </a:prstGeom>
          <a:noFill/>
        </p:spPr>
        <p:txBody>
          <a:bodyPr wrap="square" rtlCol="0">
            <a:spAutoFit/>
          </a:bodyPr>
          <a:lstStyle/>
          <a:p>
            <a:pPr algn="ctr"/>
            <a:r>
              <a:rPr lang="ru-RU" sz="1600" b="1" i="1" dirty="0">
                <a:latin typeface="+mj-lt"/>
              </a:rPr>
              <a:t>Исполнение отдельных государственных полномочий, переданных органам местного самоуправления. </a:t>
            </a:r>
            <a:endParaRPr lang="ru-RU" sz="1600" b="1" i="1" dirty="0">
              <a:solidFill>
                <a:schemeClr val="tx1"/>
              </a:solidFill>
              <a:latin typeface="+mj-lt"/>
            </a:endParaRPr>
          </a:p>
          <a:p>
            <a:pPr marL="342900" indent="-342900">
              <a:buAutoNum type="arabicPeriod"/>
            </a:pPr>
            <a:endParaRPr lang="ru-RU" sz="1800" i="1" dirty="0">
              <a:solidFill>
                <a:schemeClr val="tx1"/>
              </a:solidFill>
            </a:endParaRPr>
          </a:p>
        </p:txBody>
      </p:sp>
    </p:spTree>
    <p:extLst>
      <p:ext uri="{BB962C8B-B14F-4D97-AF65-F5344CB8AC3E}">
        <p14:creationId xmlns:p14="http://schemas.microsoft.com/office/powerpoint/2010/main" val="304426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2084735-0FBD-40D7-8737-954EEEC2919D}"/>
              </a:ext>
            </a:extLst>
          </p:cNvPr>
          <p:cNvSpPr>
            <a:spLocks noGrp="1"/>
          </p:cNvSpPr>
          <p:nvPr>
            <p:ph type="title"/>
          </p:nvPr>
        </p:nvSpPr>
        <p:spPr>
          <a:xfrm>
            <a:off x="425450" y="424591"/>
            <a:ext cx="11341100" cy="1035000"/>
          </a:xfrm>
        </p:spPr>
        <p:txBody>
          <a:bodyPr>
            <a:noAutofit/>
          </a:bodyPr>
          <a:lstStyle/>
          <a:p>
            <a:pPr algn="ctr" eaLnBrk="1"/>
            <a:r>
              <a:rPr lang="ru-RU" sz="2400" b="1" dirty="0">
                <a:solidFill>
                  <a:schemeClr val="tx2"/>
                </a:solidFill>
                <a:latin typeface="+mn-lt"/>
              </a:rPr>
              <a:t>Проектом местного бюджета </a:t>
            </a:r>
            <a:br>
              <a:rPr lang="ru-RU" sz="2400" b="1" dirty="0">
                <a:solidFill>
                  <a:schemeClr val="tx2"/>
                </a:solidFill>
                <a:latin typeface="+mn-lt"/>
              </a:rPr>
            </a:br>
            <a:r>
              <a:rPr lang="ru-RU" sz="2400" b="1" dirty="0">
                <a:solidFill>
                  <a:schemeClr val="tx2"/>
                </a:solidFill>
                <a:latin typeface="+mn-lt"/>
              </a:rPr>
              <a:t>в 2025 году и </a:t>
            </a:r>
            <a:r>
              <a:rPr lang="ru-RU" altLang="ru-RU" sz="2400" b="1" dirty="0">
                <a:solidFill>
                  <a:schemeClr val="tx2"/>
                </a:solidFill>
                <a:latin typeface="+mn-lt"/>
                <a:ea typeface="PT Serif" charset="0"/>
                <a:cs typeface="Times New Roman" panose="02020603050405020304" pitchFamily="18" charset="0"/>
                <a:sym typeface="PT Serif" charset="0"/>
              </a:rPr>
              <a:t>плановом периоде 2026-2027 годов </a:t>
            </a:r>
            <a:br>
              <a:rPr lang="ru-RU" altLang="ru-RU" sz="2400" b="1" dirty="0">
                <a:solidFill>
                  <a:schemeClr val="tx2"/>
                </a:solidFill>
                <a:latin typeface="+mn-lt"/>
                <a:ea typeface="PT Serif" charset="0"/>
                <a:cs typeface="Times New Roman" panose="02020603050405020304" pitchFamily="18" charset="0"/>
                <a:sym typeface="PT Serif" charset="0"/>
              </a:rPr>
            </a:br>
            <a:r>
              <a:rPr lang="ru-RU" altLang="ru-RU" sz="2400" b="1" dirty="0">
                <a:solidFill>
                  <a:schemeClr val="tx2"/>
                </a:solidFill>
                <a:latin typeface="+mn-lt"/>
                <a:ea typeface="PT Serif" charset="0"/>
                <a:cs typeface="Times New Roman" panose="02020603050405020304" pitchFamily="18" charset="0"/>
                <a:sym typeface="PT Serif" charset="0"/>
              </a:rPr>
              <a:t>запланированы расходы по 22 муниципальным программам </a:t>
            </a:r>
            <a:br>
              <a:rPr lang="ru-RU" altLang="ru-RU" sz="3600" b="1" dirty="0">
                <a:solidFill>
                  <a:schemeClr val="tx2"/>
                </a:solidFill>
                <a:latin typeface="+mn-lt"/>
                <a:ea typeface="PT Serif" charset="0"/>
                <a:cs typeface="Times New Roman" panose="02020603050405020304" pitchFamily="18" charset="0"/>
                <a:sym typeface="PT Serif" charset="0"/>
              </a:rPr>
            </a:br>
            <a:r>
              <a:rPr lang="ru-RU" sz="3600" b="1" dirty="0">
                <a:solidFill>
                  <a:schemeClr val="tx2"/>
                </a:solidFill>
                <a:latin typeface="+mn-lt"/>
              </a:rPr>
              <a:t> </a:t>
            </a:r>
          </a:p>
        </p:txBody>
      </p:sp>
      <p:graphicFrame>
        <p:nvGraphicFramePr>
          <p:cNvPr id="22" name="Таблица 23">
            <a:extLst>
              <a:ext uri="{FF2B5EF4-FFF2-40B4-BE49-F238E27FC236}">
                <a16:creationId xmlns:a16="http://schemas.microsoft.com/office/drawing/2014/main" id="{DEF5385F-F93D-4216-A776-276501F7BC81}"/>
              </a:ext>
            </a:extLst>
          </p:cNvPr>
          <p:cNvGraphicFramePr>
            <a:graphicFrameLocks noGrp="1"/>
          </p:cNvGraphicFramePr>
          <p:nvPr>
            <p:extLst>
              <p:ext uri="{D42A27DB-BD31-4B8C-83A1-F6EECF244321}">
                <p14:modId xmlns:p14="http://schemas.microsoft.com/office/powerpoint/2010/main" val="2742515126"/>
              </p:ext>
            </p:extLst>
          </p:nvPr>
        </p:nvGraphicFramePr>
        <p:xfrm>
          <a:off x="1191000" y="1314000"/>
          <a:ext cx="9810000" cy="5029200"/>
        </p:xfrm>
        <a:graphic>
          <a:graphicData uri="http://schemas.openxmlformats.org/drawingml/2006/table">
            <a:tbl>
              <a:tblPr firstRow="1" bandRow="1">
                <a:tableStyleId>{5C22544A-7EE6-4342-B048-85BDC9FD1C3A}</a:tableStyleId>
              </a:tblPr>
              <a:tblGrid>
                <a:gridCol w="2452500">
                  <a:extLst>
                    <a:ext uri="{9D8B030D-6E8A-4147-A177-3AD203B41FA5}">
                      <a16:colId xmlns:a16="http://schemas.microsoft.com/office/drawing/2014/main" val="836185782"/>
                    </a:ext>
                  </a:extLst>
                </a:gridCol>
                <a:gridCol w="2452500">
                  <a:extLst>
                    <a:ext uri="{9D8B030D-6E8A-4147-A177-3AD203B41FA5}">
                      <a16:colId xmlns:a16="http://schemas.microsoft.com/office/drawing/2014/main" val="1807713724"/>
                    </a:ext>
                  </a:extLst>
                </a:gridCol>
                <a:gridCol w="2452500">
                  <a:extLst>
                    <a:ext uri="{9D8B030D-6E8A-4147-A177-3AD203B41FA5}">
                      <a16:colId xmlns:a16="http://schemas.microsoft.com/office/drawing/2014/main" val="2855497418"/>
                    </a:ext>
                  </a:extLst>
                </a:gridCol>
                <a:gridCol w="2452500">
                  <a:extLst>
                    <a:ext uri="{9D8B030D-6E8A-4147-A177-3AD203B41FA5}">
                      <a16:colId xmlns:a16="http://schemas.microsoft.com/office/drawing/2014/main" val="2642142549"/>
                    </a:ext>
                  </a:extLst>
                </a:gridCol>
              </a:tblGrid>
              <a:tr h="472384">
                <a:tc>
                  <a:txBody>
                    <a:bodyPr/>
                    <a:lstStyle/>
                    <a:p>
                      <a:pPr algn="ctr"/>
                      <a:r>
                        <a:rPr lang="ru-RU" sz="1600" dirty="0"/>
                        <a:t>Муниципальная программа (сокр. наим.) </a:t>
                      </a:r>
                    </a:p>
                  </a:txBody>
                  <a:tcPr/>
                </a:tc>
                <a:tc>
                  <a:txBody>
                    <a:bodyPr/>
                    <a:lstStyle/>
                    <a:p>
                      <a:pPr algn="ctr"/>
                      <a:r>
                        <a:rPr lang="ru-RU" dirty="0"/>
                        <a:t>Бюджет на 2025  год </a:t>
                      </a:r>
                    </a:p>
                  </a:txBody>
                  <a:tcPr/>
                </a:tc>
                <a:tc>
                  <a:txBody>
                    <a:bodyPr/>
                    <a:lstStyle/>
                    <a:p>
                      <a:pPr algn="ctr"/>
                      <a:r>
                        <a:rPr lang="ru-RU" dirty="0"/>
                        <a:t>Бюджет на 2026 год </a:t>
                      </a:r>
                    </a:p>
                  </a:txBody>
                  <a:tcPr/>
                </a:tc>
                <a:tc>
                  <a:txBody>
                    <a:bodyPr/>
                    <a:lstStyle/>
                    <a:p>
                      <a:pPr algn="ctr"/>
                      <a:r>
                        <a:rPr lang="ru-RU" dirty="0"/>
                        <a:t>Бюджет на 2027 год </a:t>
                      </a:r>
                    </a:p>
                  </a:txBody>
                  <a:tcPr/>
                </a:tc>
                <a:extLst>
                  <a:ext uri="{0D108BD9-81ED-4DB2-BD59-A6C34878D82A}">
                    <a16:rowId xmlns:a16="http://schemas.microsoft.com/office/drawing/2014/main" val="2273097095"/>
                  </a:ext>
                </a:extLst>
              </a:tr>
              <a:tr h="478945">
                <a:tc>
                  <a:txBody>
                    <a:bodyPr/>
                    <a:lstStyle/>
                    <a:p>
                      <a:pPr algn="ctr"/>
                      <a:r>
                        <a:rPr lang="ru-RU" sz="1600" b="1" dirty="0"/>
                        <a:t>Благоустройство территории </a:t>
                      </a:r>
                    </a:p>
                  </a:txBody>
                  <a:tcPr/>
                </a:tc>
                <a:tc>
                  <a:txBody>
                    <a:bodyPr/>
                    <a:lstStyle/>
                    <a:p>
                      <a:pPr algn="ctr"/>
                      <a:r>
                        <a:rPr lang="ru-RU" sz="1600" b="1" dirty="0"/>
                        <a:t>8 929,1</a:t>
                      </a: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5 532,8</a:t>
                      </a:r>
                      <a:endParaRPr lang="ru-RU" sz="1600"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3 052,2</a:t>
                      </a:r>
                      <a:endParaRPr lang="ru-RU" sz="1600" dirty="0"/>
                    </a:p>
                  </a:txBody>
                  <a:tcPr/>
                </a:tc>
                <a:extLst>
                  <a:ext uri="{0D108BD9-81ED-4DB2-BD59-A6C34878D82A}">
                    <a16:rowId xmlns:a16="http://schemas.microsoft.com/office/drawing/2014/main" val="3122947888"/>
                  </a:ext>
                </a:extLst>
              </a:tr>
              <a:tr h="478945">
                <a:tc>
                  <a:txBody>
                    <a:bodyPr/>
                    <a:lstStyle/>
                    <a:p>
                      <a:pPr algn="ctr"/>
                      <a:r>
                        <a:rPr lang="ru-RU" sz="1600" b="1" i="0" kern="1200" dirty="0">
                          <a:solidFill>
                            <a:schemeClr val="dk1"/>
                          </a:solidFill>
                          <a:effectLst/>
                          <a:latin typeface="+mn-lt"/>
                          <a:ea typeface="+mn-ea"/>
                          <a:cs typeface="+mn-cs"/>
                        </a:rPr>
                        <a:t>Осуществление работ в сфере озеленения</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5 153,5</a:t>
                      </a:r>
                      <a:endParaRPr lang="ru-RU" sz="1600"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2 882,1</a:t>
                      </a:r>
                      <a:endParaRPr lang="ru-RU" sz="1600"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2 994,5</a:t>
                      </a:r>
                      <a:endParaRPr lang="ru-RU" sz="1600" dirty="0"/>
                    </a:p>
                  </a:txBody>
                  <a:tcPr/>
                </a:tc>
                <a:extLst>
                  <a:ext uri="{0D108BD9-81ED-4DB2-BD59-A6C34878D82A}">
                    <a16:rowId xmlns:a16="http://schemas.microsoft.com/office/drawing/2014/main" val="2674371743"/>
                  </a:ext>
                </a:extLst>
              </a:tr>
              <a:tr h="478945">
                <a:tc>
                  <a:txBody>
                    <a:bodyPr/>
                    <a:lstStyle/>
                    <a:p>
                      <a:pPr algn="ctr"/>
                      <a:r>
                        <a:rPr lang="ru-RU" sz="1600" b="1" dirty="0"/>
                        <a:t>Формирование комфортной городской среды </a:t>
                      </a:r>
                    </a:p>
                  </a:txBody>
                  <a:tcPr/>
                </a:tc>
                <a:tc>
                  <a:txBody>
                    <a:bodyPr/>
                    <a:lstStyle/>
                    <a:p>
                      <a:pPr algn="ctr"/>
                      <a:r>
                        <a:rPr lang="ru-RU" sz="1600" b="1" dirty="0"/>
                        <a:t>100,0</a:t>
                      </a:r>
                    </a:p>
                  </a:txBody>
                  <a:tcPr/>
                </a:tc>
                <a:tc>
                  <a:txBody>
                    <a:bodyPr/>
                    <a:lstStyle/>
                    <a:p>
                      <a:pPr algn="ctr"/>
                      <a:r>
                        <a:rPr lang="ru-RU" sz="1600" b="1" dirty="0"/>
                        <a:t>103,9</a:t>
                      </a:r>
                    </a:p>
                  </a:txBody>
                  <a:tcPr/>
                </a:tc>
                <a:tc>
                  <a:txBody>
                    <a:bodyPr/>
                    <a:lstStyle/>
                    <a:p>
                      <a:pPr algn="ctr"/>
                      <a:r>
                        <a:rPr lang="ru-RU" sz="1600" b="1" dirty="0"/>
                        <a:t>107,0</a:t>
                      </a:r>
                    </a:p>
                  </a:txBody>
                  <a:tcPr/>
                </a:tc>
                <a:extLst>
                  <a:ext uri="{0D108BD9-81ED-4DB2-BD59-A6C34878D82A}">
                    <a16:rowId xmlns:a16="http://schemas.microsoft.com/office/drawing/2014/main" val="3601100445"/>
                  </a:ext>
                </a:extLst>
              </a:tr>
              <a:tr h="478945">
                <a:tc>
                  <a:txBody>
                    <a:bodyPr/>
                    <a:lstStyle/>
                    <a:p>
                      <a:pPr algn="ctr"/>
                      <a:r>
                        <a:rPr lang="ru-RU" sz="1600" b="1" i="0" kern="1200" dirty="0">
                          <a:solidFill>
                            <a:schemeClr val="dk1"/>
                          </a:solidFill>
                          <a:effectLst/>
                          <a:latin typeface="+mn-lt"/>
                          <a:ea typeface="+mn-ea"/>
                          <a:cs typeface="+mn-cs"/>
                        </a:rPr>
                        <a:t>Осуществление экологического просвещения</a:t>
                      </a:r>
                      <a:endParaRPr lang="ru-RU" sz="1600" b="1" dirty="0"/>
                    </a:p>
                  </a:txBody>
                  <a:tcPr/>
                </a:tc>
                <a:tc>
                  <a:txBody>
                    <a:bodyPr/>
                    <a:lstStyle/>
                    <a:p>
                      <a:pPr algn="ctr"/>
                      <a:r>
                        <a:rPr lang="ru-RU" sz="1600" b="1" dirty="0"/>
                        <a:t>84,0</a:t>
                      </a: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87,4</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87,8</a:t>
                      </a:r>
                      <a:endParaRPr lang="ru-RU" sz="1600" b="1" dirty="0"/>
                    </a:p>
                  </a:txBody>
                  <a:tcPr/>
                </a:tc>
                <a:extLst>
                  <a:ext uri="{0D108BD9-81ED-4DB2-BD59-A6C34878D82A}">
                    <a16:rowId xmlns:a16="http://schemas.microsoft.com/office/drawing/2014/main" val="1362361070"/>
                  </a:ext>
                </a:extLst>
              </a:tr>
              <a:tr h="478945">
                <a:tc>
                  <a:txBody>
                    <a:bodyPr/>
                    <a:lstStyle/>
                    <a:p>
                      <a:pPr algn="ctr"/>
                      <a:r>
                        <a:rPr lang="ru-RU" sz="1600" b="1" i="0" kern="1200" dirty="0">
                          <a:solidFill>
                            <a:schemeClr val="dk1"/>
                          </a:solidFill>
                          <a:effectLst/>
                          <a:latin typeface="+mn-lt"/>
                          <a:ea typeface="+mn-ea"/>
                          <a:cs typeface="+mn-cs"/>
                        </a:rPr>
                        <a:t>Участие в мероприятиях по охране окружающей среды</a:t>
                      </a:r>
                      <a:endParaRPr lang="ru-RU" sz="1600" b="1" dirty="0"/>
                    </a:p>
                  </a:txBody>
                  <a:tcPr/>
                </a:tc>
                <a:tc>
                  <a:txBody>
                    <a:bodyPr/>
                    <a:lstStyle/>
                    <a:p>
                      <a:pPr algn="ctr"/>
                      <a:r>
                        <a:rPr lang="ru-RU" sz="1600" b="1" dirty="0"/>
                        <a:t>10,0</a:t>
                      </a:r>
                    </a:p>
                  </a:txBody>
                  <a:tcPr/>
                </a:tc>
                <a:tc>
                  <a:txBody>
                    <a:bodyPr/>
                    <a:lstStyle/>
                    <a:p>
                      <a:pPr algn="ctr"/>
                      <a:r>
                        <a:rPr lang="ru-RU" sz="1600" b="1" dirty="0"/>
                        <a:t>10,4</a:t>
                      </a:r>
                    </a:p>
                  </a:txBody>
                  <a:tcPr/>
                </a:tc>
                <a:tc>
                  <a:txBody>
                    <a:bodyPr/>
                    <a:lstStyle/>
                    <a:p>
                      <a:pPr algn="ctr"/>
                      <a:r>
                        <a:rPr lang="ru-RU" sz="1600" b="1" dirty="0"/>
                        <a:t>10,4</a:t>
                      </a:r>
                    </a:p>
                  </a:txBody>
                  <a:tcPr/>
                </a:tc>
                <a:extLst>
                  <a:ext uri="{0D108BD9-81ED-4DB2-BD59-A6C34878D82A}">
                    <a16:rowId xmlns:a16="http://schemas.microsoft.com/office/drawing/2014/main" val="3262525270"/>
                  </a:ext>
                </a:extLst>
              </a:tr>
              <a:tr h="478945">
                <a:tc>
                  <a:txBody>
                    <a:bodyPr/>
                    <a:lstStyle/>
                    <a:p>
                      <a:pPr algn="ctr"/>
                      <a:r>
                        <a:rPr lang="ru-RU" sz="1600" b="1" i="0" kern="1200" dirty="0">
                          <a:solidFill>
                            <a:schemeClr val="dk1"/>
                          </a:solidFill>
                          <a:effectLst/>
                          <a:latin typeface="+mn-lt"/>
                          <a:ea typeface="+mn-ea"/>
                          <a:cs typeface="+mn-cs"/>
                        </a:rPr>
                        <a:t>Организация и проведение досуговых мероприятий</a:t>
                      </a:r>
                      <a:endParaRPr lang="ru-RU" sz="14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1520,0</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1580,8</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1642,5</a:t>
                      </a:r>
                      <a:endParaRPr lang="ru-RU" sz="1600" b="1" dirty="0"/>
                    </a:p>
                  </a:txBody>
                  <a:tcPr/>
                </a:tc>
                <a:extLst>
                  <a:ext uri="{0D108BD9-81ED-4DB2-BD59-A6C34878D82A}">
                    <a16:rowId xmlns:a16="http://schemas.microsoft.com/office/drawing/2014/main" val="1396210768"/>
                  </a:ext>
                </a:extLst>
              </a:tr>
            </a:tbl>
          </a:graphicData>
        </a:graphic>
      </p:graphicFrame>
      <p:sp>
        <p:nvSpPr>
          <p:cNvPr id="24" name="TextBox 23">
            <a:extLst>
              <a:ext uri="{FF2B5EF4-FFF2-40B4-BE49-F238E27FC236}">
                <a16:creationId xmlns:a16="http://schemas.microsoft.com/office/drawing/2014/main" id="{DDB73111-ABAB-46D6-9A44-F5FC3E5D22F2}"/>
              </a:ext>
            </a:extLst>
          </p:cNvPr>
          <p:cNvSpPr txBox="1"/>
          <p:nvPr/>
        </p:nvSpPr>
        <p:spPr>
          <a:xfrm>
            <a:off x="2226000" y="1854000"/>
            <a:ext cx="945000" cy="369332"/>
          </a:xfrm>
          <a:prstGeom prst="rect">
            <a:avLst/>
          </a:prstGeom>
          <a:noFill/>
        </p:spPr>
        <p:txBody>
          <a:bodyPr wrap="square" rtlCol="0">
            <a:spAutoFit/>
          </a:bodyPr>
          <a:lstStyle/>
          <a:p>
            <a:endParaRPr lang="ru-RU" dirty="0"/>
          </a:p>
        </p:txBody>
      </p:sp>
    </p:spTree>
    <p:extLst>
      <p:ext uri="{BB962C8B-B14F-4D97-AF65-F5344CB8AC3E}">
        <p14:creationId xmlns:p14="http://schemas.microsoft.com/office/powerpoint/2010/main" val="4115958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Таблица 23">
            <a:extLst>
              <a:ext uri="{FF2B5EF4-FFF2-40B4-BE49-F238E27FC236}">
                <a16:creationId xmlns:a16="http://schemas.microsoft.com/office/drawing/2014/main" id="{DEF5385F-F93D-4216-A776-276501F7BC81}"/>
              </a:ext>
            </a:extLst>
          </p:cNvPr>
          <p:cNvGraphicFramePr>
            <a:graphicFrameLocks noGrp="1"/>
          </p:cNvGraphicFramePr>
          <p:nvPr>
            <p:extLst>
              <p:ext uri="{D42A27DB-BD31-4B8C-83A1-F6EECF244321}">
                <p14:modId xmlns:p14="http://schemas.microsoft.com/office/powerpoint/2010/main" val="2316098059"/>
              </p:ext>
            </p:extLst>
          </p:nvPr>
        </p:nvGraphicFramePr>
        <p:xfrm>
          <a:off x="1056000" y="189001"/>
          <a:ext cx="9810000" cy="6479998"/>
        </p:xfrm>
        <a:graphic>
          <a:graphicData uri="http://schemas.openxmlformats.org/drawingml/2006/table">
            <a:tbl>
              <a:tblPr firstRow="1" bandRow="1">
                <a:tableStyleId>{5C22544A-7EE6-4342-B048-85BDC9FD1C3A}</a:tableStyleId>
              </a:tblPr>
              <a:tblGrid>
                <a:gridCol w="2925000">
                  <a:extLst>
                    <a:ext uri="{9D8B030D-6E8A-4147-A177-3AD203B41FA5}">
                      <a16:colId xmlns:a16="http://schemas.microsoft.com/office/drawing/2014/main" val="836185782"/>
                    </a:ext>
                  </a:extLst>
                </a:gridCol>
                <a:gridCol w="2340000">
                  <a:extLst>
                    <a:ext uri="{9D8B030D-6E8A-4147-A177-3AD203B41FA5}">
                      <a16:colId xmlns:a16="http://schemas.microsoft.com/office/drawing/2014/main" val="1807713724"/>
                    </a:ext>
                  </a:extLst>
                </a:gridCol>
                <a:gridCol w="2340000">
                  <a:extLst>
                    <a:ext uri="{9D8B030D-6E8A-4147-A177-3AD203B41FA5}">
                      <a16:colId xmlns:a16="http://schemas.microsoft.com/office/drawing/2014/main" val="2855497418"/>
                    </a:ext>
                  </a:extLst>
                </a:gridCol>
                <a:gridCol w="2205000">
                  <a:extLst>
                    <a:ext uri="{9D8B030D-6E8A-4147-A177-3AD203B41FA5}">
                      <a16:colId xmlns:a16="http://schemas.microsoft.com/office/drawing/2014/main" val="2642142549"/>
                    </a:ext>
                  </a:extLst>
                </a:gridCol>
              </a:tblGrid>
              <a:tr h="1166064">
                <a:tc>
                  <a:txBody>
                    <a:bodyPr/>
                    <a:lstStyle/>
                    <a:p>
                      <a:pPr algn="ctr"/>
                      <a:r>
                        <a:rPr lang="ru-RU" sz="1600" b="1" i="0" kern="1200" dirty="0">
                          <a:solidFill>
                            <a:schemeClr val="dk1"/>
                          </a:solidFill>
                          <a:effectLst/>
                          <a:latin typeface="+mn-lt"/>
                          <a:ea typeface="+mn-ea"/>
                          <a:cs typeface="+mn-cs"/>
                        </a:rPr>
                        <a:t>Организация и проведение мероприятий по сохранению</a:t>
                      </a:r>
                      <a:br>
                        <a:rPr lang="ru-RU" sz="1600" b="1" dirty="0">
                          <a:latin typeface="+mn-lt"/>
                        </a:rPr>
                      </a:br>
                      <a:r>
                        <a:rPr lang="ru-RU" sz="1600" b="1" i="0" kern="1200" dirty="0">
                          <a:solidFill>
                            <a:schemeClr val="dk1"/>
                          </a:solidFill>
                          <a:effectLst/>
                          <a:latin typeface="+mn-lt"/>
                          <a:ea typeface="+mn-ea"/>
                          <a:cs typeface="+mn-cs"/>
                        </a:rPr>
                        <a:t>и развитию местных традиций и обрядов</a:t>
                      </a:r>
                      <a:endParaRPr lang="ru-RU" sz="1600" b="1" dirty="0">
                        <a:latin typeface="+mn-lt"/>
                      </a:endParaRPr>
                    </a:p>
                  </a:txBody>
                  <a:tcPr>
                    <a:solidFill>
                      <a:srgbClr val="E7E9EB"/>
                    </a:solidFill>
                  </a:tcPr>
                </a:tc>
                <a:tc>
                  <a:txBody>
                    <a:bodyPr/>
                    <a:lstStyle/>
                    <a:p>
                      <a:pPr algn="ctr"/>
                      <a:r>
                        <a:rPr lang="ru-RU" sz="1600" b="1" dirty="0">
                          <a:solidFill>
                            <a:schemeClr val="tx1"/>
                          </a:solidFill>
                          <a:latin typeface="+mn-lt"/>
                        </a:rPr>
                        <a:t>495,0</a:t>
                      </a:r>
                    </a:p>
                  </a:txBody>
                  <a:tcPr>
                    <a:solidFill>
                      <a:srgbClr val="E7E9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1" dirty="0">
                          <a:ln w="0"/>
                          <a:solidFill>
                            <a:schemeClr val="tx1"/>
                          </a:solidFill>
                          <a:effectLst>
                            <a:outerShdw blurRad="38100" dist="19050" dir="2700000" algn="tl" rotWithShape="0">
                              <a:schemeClr val="dk1">
                                <a:alpha val="40000"/>
                              </a:schemeClr>
                            </a:outerShdw>
                          </a:effectLst>
                          <a:latin typeface="+mn-lt"/>
                        </a:rPr>
                        <a:t>515,0</a:t>
                      </a:r>
                    </a:p>
                    <a:p>
                      <a:pPr algn="ctr"/>
                      <a:endParaRPr lang="ru-RU" sz="1600" b="1" dirty="0">
                        <a:latin typeface="+mn-lt"/>
                      </a:endParaRPr>
                    </a:p>
                  </a:txBody>
                  <a:tcPr>
                    <a:solidFill>
                      <a:srgbClr val="E7E9EB"/>
                    </a:solidFill>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535,1</a:t>
                      </a:r>
                      <a:endParaRPr lang="ru-RU" sz="1600" b="1" dirty="0">
                        <a:latin typeface="+mn-lt"/>
                      </a:endParaRPr>
                    </a:p>
                  </a:txBody>
                  <a:tcPr>
                    <a:solidFill>
                      <a:srgbClr val="E7E9EB"/>
                    </a:solidFill>
                  </a:tcPr>
                </a:tc>
                <a:extLst>
                  <a:ext uri="{0D108BD9-81ED-4DB2-BD59-A6C34878D82A}">
                    <a16:rowId xmlns:a16="http://schemas.microsoft.com/office/drawing/2014/main" val="2674371743"/>
                  </a:ext>
                </a:extLst>
              </a:tr>
              <a:tr h="988846">
                <a:tc>
                  <a:txBody>
                    <a:bodyPr/>
                    <a:lstStyle/>
                    <a:p>
                      <a:pPr algn="ctr"/>
                      <a:r>
                        <a:rPr lang="ru-RU" sz="1600" b="1" i="0" kern="1200" dirty="0">
                          <a:solidFill>
                            <a:schemeClr val="dk1"/>
                          </a:solidFill>
                          <a:effectLst/>
                          <a:latin typeface="+mn-lt"/>
                          <a:ea typeface="+mn-ea"/>
                          <a:cs typeface="+mn-cs"/>
                        </a:rPr>
                        <a:t>Проведение работ </a:t>
                      </a:r>
                    </a:p>
                    <a:p>
                      <a:pPr algn="ctr"/>
                      <a:r>
                        <a:rPr lang="ru-RU" sz="1600" b="1" i="0" kern="1200" dirty="0">
                          <a:solidFill>
                            <a:schemeClr val="dk1"/>
                          </a:solidFill>
                          <a:effectLst/>
                          <a:latin typeface="+mn-lt"/>
                          <a:ea typeface="+mn-ea"/>
                          <a:cs typeface="+mn-cs"/>
                        </a:rPr>
                        <a:t>по военно-патриотическому</a:t>
                      </a:r>
                      <a:br>
                        <a:rPr lang="ru-RU" sz="1600" b="1" dirty="0">
                          <a:latin typeface="+mn-lt"/>
                        </a:rPr>
                      </a:br>
                      <a:r>
                        <a:rPr lang="ru-RU" sz="1600" b="1" i="0" kern="1200" dirty="0">
                          <a:solidFill>
                            <a:schemeClr val="dk1"/>
                          </a:solidFill>
                          <a:effectLst/>
                          <a:latin typeface="+mn-lt"/>
                          <a:ea typeface="+mn-ea"/>
                          <a:cs typeface="+mn-cs"/>
                        </a:rPr>
                        <a:t>воспитанию граждан</a:t>
                      </a:r>
                      <a:endParaRPr lang="ru-RU" sz="1600" b="1" dirty="0">
                        <a:latin typeface="+mn-lt"/>
                      </a:endParaRPr>
                    </a:p>
                  </a:txBody>
                  <a:tcPr/>
                </a:tc>
                <a:tc>
                  <a:txBody>
                    <a:bodyPr/>
                    <a:lstStyle/>
                    <a:p>
                      <a:pPr algn="ctr"/>
                      <a:r>
                        <a:rPr lang="ru-RU" sz="1600" b="1" dirty="0">
                          <a:latin typeface="+mn-lt"/>
                        </a:rPr>
                        <a:t>149,0</a:t>
                      </a:r>
                    </a:p>
                  </a:txBody>
                  <a:tcPr/>
                </a:tc>
                <a:tc>
                  <a:txBody>
                    <a:bodyPr/>
                    <a:lstStyle/>
                    <a:p>
                      <a:pPr algn="ctr"/>
                      <a:r>
                        <a:rPr lang="ru-RU" sz="1600" b="1" dirty="0">
                          <a:latin typeface="+mn-lt"/>
                        </a:rPr>
                        <a:t>154,8</a:t>
                      </a:r>
                    </a:p>
                  </a:txBody>
                  <a:tcPr/>
                </a:tc>
                <a:tc>
                  <a:txBody>
                    <a:bodyPr/>
                    <a:lstStyle/>
                    <a:p>
                      <a:pPr algn="ctr"/>
                      <a:r>
                        <a:rPr lang="ru-RU" sz="1600" b="1" dirty="0">
                          <a:latin typeface="+mn-lt"/>
                        </a:rPr>
                        <a:t>155,7</a:t>
                      </a:r>
                    </a:p>
                  </a:txBody>
                  <a:tcPr/>
                </a:tc>
                <a:extLst>
                  <a:ext uri="{0D108BD9-81ED-4DB2-BD59-A6C34878D82A}">
                    <a16:rowId xmlns:a16="http://schemas.microsoft.com/office/drawing/2014/main" val="3601100445"/>
                  </a:ext>
                </a:extLst>
              </a:tr>
              <a:tr h="896758">
                <a:tc>
                  <a:txBody>
                    <a:bodyPr/>
                    <a:lstStyle/>
                    <a:p>
                      <a:pPr algn="ctr"/>
                      <a:r>
                        <a:rPr lang="ru-RU" sz="1600" b="1" i="0" kern="1200" dirty="0">
                          <a:solidFill>
                            <a:schemeClr val="dk1"/>
                          </a:solidFill>
                          <a:effectLst/>
                          <a:latin typeface="+mn-lt"/>
                          <a:ea typeface="+mn-ea"/>
                          <a:cs typeface="+mn-cs"/>
                        </a:rPr>
                        <a:t>Участие в реализации мер по профилактике дорожно-</a:t>
                      </a:r>
                      <a:br>
                        <a:rPr lang="ru-RU" sz="1600" b="1" dirty="0">
                          <a:latin typeface="+mn-lt"/>
                        </a:rPr>
                      </a:br>
                      <a:r>
                        <a:rPr lang="ru-RU" sz="1600" b="1" i="0" kern="1200" dirty="0">
                          <a:solidFill>
                            <a:schemeClr val="dk1"/>
                          </a:solidFill>
                          <a:effectLst/>
                          <a:latin typeface="+mn-lt"/>
                          <a:ea typeface="+mn-ea"/>
                          <a:cs typeface="+mn-cs"/>
                        </a:rPr>
                        <a:t>транспортного травматизма</a:t>
                      </a:r>
                      <a:endParaRPr lang="ru-RU" sz="1600" b="1" dirty="0">
                        <a:latin typeface="+mn-lt"/>
                      </a:endParaRPr>
                    </a:p>
                  </a:txBody>
                  <a:tcPr/>
                </a:tc>
                <a:tc>
                  <a:txBody>
                    <a:bodyPr/>
                    <a:lstStyle/>
                    <a:p>
                      <a:pPr algn="ctr"/>
                      <a:r>
                        <a:rPr lang="ru-RU" sz="1600" b="1" dirty="0">
                          <a:latin typeface="+mn-lt"/>
                        </a:rPr>
                        <a:t>275,0</a:t>
                      </a: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285,8</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295,9</a:t>
                      </a:r>
                      <a:endParaRPr lang="ru-RU" sz="1600" b="1" dirty="0">
                        <a:latin typeface="+mn-lt"/>
                      </a:endParaRPr>
                    </a:p>
                  </a:txBody>
                  <a:tcPr/>
                </a:tc>
                <a:extLst>
                  <a:ext uri="{0D108BD9-81ED-4DB2-BD59-A6C34878D82A}">
                    <a16:rowId xmlns:a16="http://schemas.microsoft.com/office/drawing/2014/main" val="1362361070"/>
                  </a:ext>
                </a:extLst>
              </a:tr>
              <a:tr h="1328494">
                <a:tc>
                  <a:txBody>
                    <a:bodyPr/>
                    <a:lstStyle/>
                    <a:p>
                      <a:pPr algn="ctr"/>
                      <a:r>
                        <a:rPr lang="ru-RU" sz="1600" b="1" i="0" kern="1200" dirty="0">
                          <a:solidFill>
                            <a:schemeClr val="dk1"/>
                          </a:solidFill>
                          <a:effectLst/>
                          <a:latin typeface="+mn-lt"/>
                          <a:ea typeface="+mn-ea"/>
                          <a:cs typeface="+mn-cs"/>
                        </a:rPr>
                        <a:t>Участие в мероприятиях по профилактике</a:t>
                      </a:r>
                      <a:br>
                        <a:rPr lang="ru-RU" sz="1600" b="1" dirty="0">
                          <a:latin typeface="+mn-lt"/>
                        </a:rPr>
                      </a:br>
                      <a:r>
                        <a:rPr lang="ru-RU" sz="1600" b="1" i="0" kern="1200" dirty="0">
                          <a:solidFill>
                            <a:schemeClr val="dk1"/>
                          </a:solidFill>
                          <a:effectLst/>
                          <a:latin typeface="+mn-lt"/>
                          <a:ea typeface="+mn-ea"/>
                          <a:cs typeface="+mn-cs"/>
                        </a:rPr>
                        <a:t>незаконного потребления наркотических средств и</a:t>
                      </a:r>
                      <a:br>
                        <a:rPr lang="ru-RU" sz="1600" b="1" dirty="0">
                          <a:latin typeface="+mn-lt"/>
                        </a:rPr>
                      </a:br>
                      <a:r>
                        <a:rPr lang="ru-RU" sz="1600" b="1" i="0" kern="1200" dirty="0">
                          <a:solidFill>
                            <a:schemeClr val="dk1"/>
                          </a:solidFill>
                          <a:effectLst/>
                          <a:latin typeface="+mn-lt"/>
                          <a:ea typeface="+mn-ea"/>
                          <a:cs typeface="+mn-cs"/>
                        </a:rPr>
                        <a:t>психотропных веществ</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40,0</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41,6</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41,5</a:t>
                      </a:r>
                      <a:endParaRPr lang="ru-RU" sz="1600" b="1" dirty="0">
                        <a:latin typeface="+mn-lt"/>
                      </a:endParaRPr>
                    </a:p>
                  </a:txBody>
                  <a:tcPr/>
                </a:tc>
                <a:extLst>
                  <a:ext uri="{0D108BD9-81ED-4DB2-BD59-A6C34878D82A}">
                    <a16:rowId xmlns:a16="http://schemas.microsoft.com/office/drawing/2014/main" val="3262525270"/>
                  </a:ext>
                </a:extLst>
              </a:tr>
              <a:tr h="1049918">
                <a:tc>
                  <a:txBody>
                    <a:bodyPr/>
                    <a:lstStyle/>
                    <a:p>
                      <a:pPr algn="ctr"/>
                      <a:r>
                        <a:rPr lang="ru-RU" sz="1600" b="1" i="0" kern="1200" dirty="0">
                          <a:solidFill>
                            <a:schemeClr val="dk1"/>
                          </a:solidFill>
                          <a:effectLst/>
                          <a:latin typeface="+mn-lt"/>
                          <a:ea typeface="+mn-ea"/>
                          <a:cs typeface="+mn-cs"/>
                        </a:rPr>
                        <a:t>Организация и проведение праздничных</a:t>
                      </a:r>
                      <a:br>
                        <a:rPr lang="ru-RU" sz="1600" b="1" dirty="0">
                          <a:latin typeface="+mn-lt"/>
                        </a:rPr>
                      </a:br>
                      <a:r>
                        <a:rPr lang="ru-RU" sz="1600" b="1" i="0" kern="1200" dirty="0">
                          <a:solidFill>
                            <a:schemeClr val="dk1"/>
                          </a:solidFill>
                          <a:effectLst/>
                          <a:latin typeface="+mn-lt"/>
                          <a:ea typeface="+mn-ea"/>
                          <a:cs typeface="+mn-cs"/>
                        </a:rPr>
                        <a:t>мероприятий</a:t>
                      </a:r>
                      <a:endParaRPr lang="ru-RU" sz="1600" b="1" dirty="0">
                        <a:latin typeface="+mn-lt"/>
                      </a:endParaRPr>
                    </a:p>
                  </a:txBody>
                  <a:tcPr/>
                </a:tc>
                <a:tc>
                  <a:txBody>
                    <a:bodyPr/>
                    <a:lstStyle/>
                    <a:p>
                      <a:pPr algn="ctr"/>
                      <a:r>
                        <a:rPr lang="ru-RU" sz="1600" b="1" i="0" kern="1200" dirty="0">
                          <a:solidFill>
                            <a:schemeClr val="dk1"/>
                          </a:solidFill>
                          <a:effectLst/>
                          <a:latin typeface="+mn-lt"/>
                          <a:ea typeface="+mn-ea"/>
                          <a:cs typeface="+mn-cs"/>
                        </a:rPr>
                        <a:t>2 630,0</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2 406,3</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2 530,3</a:t>
                      </a:r>
                      <a:endParaRPr lang="ru-RU" sz="1600" b="1" dirty="0">
                        <a:latin typeface="+mn-lt"/>
                      </a:endParaRPr>
                    </a:p>
                  </a:txBody>
                  <a:tcPr/>
                </a:tc>
                <a:extLst>
                  <a:ext uri="{0D108BD9-81ED-4DB2-BD59-A6C34878D82A}">
                    <a16:rowId xmlns:a16="http://schemas.microsoft.com/office/drawing/2014/main" val="4130680839"/>
                  </a:ext>
                </a:extLst>
              </a:tr>
              <a:tr h="1049918">
                <a:tc>
                  <a:txBody>
                    <a:bodyPr/>
                    <a:lstStyle/>
                    <a:p>
                      <a:pPr algn="ctr"/>
                      <a:r>
                        <a:rPr lang="ru-RU" sz="1600" b="1" i="0" kern="1200" dirty="0">
                          <a:solidFill>
                            <a:schemeClr val="dk1"/>
                          </a:solidFill>
                          <a:effectLst/>
                          <a:latin typeface="+mn-lt"/>
                          <a:ea typeface="+mn-ea"/>
                          <a:cs typeface="+mn-cs"/>
                        </a:rPr>
                        <a:t>Учреждение печатного средства массовой информации</a:t>
                      </a:r>
                      <a:endParaRPr lang="ru-RU" sz="1600" b="1" dirty="0">
                        <a:latin typeface="+mn-lt"/>
                      </a:endParaRPr>
                    </a:p>
                  </a:txBody>
                  <a:tcPr/>
                </a:tc>
                <a:tc>
                  <a:txBody>
                    <a:bodyPr/>
                    <a:lstStyle/>
                    <a:p>
                      <a:pPr algn="ctr"/>
                      <a:r>
                        <a:rPr lang="ru-RU" sz="1600" b="1" dirty="0">
                          <a:latin typeface="+mn-lt"/>
                        </a:rPr>
                        <a:t>1 110,0</a:t>
                      </a: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1 153,4</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1 165,5</a:t>
                      </a:r>
                      <a:endParaRPr lang="ru-RU" sz="1600" b="1" dirty="0">
                        <a:latin typeface="+mn-lt"/>
                      </a:endParaRPr>
                    </a:p>
                  </a:txBody>
                  <a:tcPr/>
                </a:tc>
                <a:extLst>
                  <a:ext uri="{0D108BD9-81ED-4DB2-BD59-A6C34878D82A}">
                    <a16:rowId xmlns:a16="http://schemas.microsoft.com/office/drawing/2014/main" val="3282730372"/>
                  </a:ext>
                </a:extLst>
              </a:tr>
            </a:tbl>
          </a:graphicData>
        </a:graphic>
      </p:graphicFrame>
      <p:sp>
        <p:nvSpPr>
          <p:cNvPr id="24" name="TextBox 23">
            <a:extLst>
              <a:ext uri="{FF2B5EF4-FFF2-40B4-BE49-F238E27FC236}">
                <a16:creationId xmlns:a16="http://schemas.microsoft.com/office/drawing/2014/main" id="{DDB73111-ABAB-46D6-9A44-F5FC3E5D22F2}"/>
              </a:ext>
            </a:extLst>
          </p:cNvPr>
          <p:cNvSpPr txBox="1"/>
          <p:nvPr/>
        </p:nvSpPr>
        <p:spPr>
          <a:xfrm>
            <a:off x="2226000" y="1854000"/>
            <a:ext cx="945000" cy="369332"/>
          </a:xfrm>
          <a:prstGeom prst="rect">
            <a:avLst/>
          </a:prstGeom>
          <a:noFill/>
        </p:spPr>
        <p:txBody>
          <a:bodyPr wrap="square" rtlCol="0">
            <a:spAutoFit/>
          </a:bodyPr>
          <a:lstStyle/>
          <a:p>
            <a:endParaRPr lang="ru-RU" dirty="0"/>
          </a:p>
        </p:txBody>
      </p:sp>
    </p:spTree>
    <p:extLst>
      <p:ext uri="{BB962C8B-B14F-4D97-AF65-F5344CB8AC3E}">
        <p14:creationId xmlns:p14="http://schemas.microsoft.com/office/powerpoint/2010/main" val="2428213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Таблица 23">
            <a:extLst>
              <a:ext uri="{FF2B5EF4-FFF2-40B4-BE49-F238E27FC236}">
                <a16:creationId xmlns:a16="http://schemas.microsoft.com/office/drawing/2014/main" id="{DEF5385F-F93D-4216-A776-276501F7BC81}"/>
              </a:ext>
            </a:extLst>
          </p:cNvPr>
          <p:cNvGraphicFramePr>
            <a:graphicFrameLocks noGrp="1"/>
          </p:cNvGraphicFramePr>
          <p:nvPr>
            <p:extLst>
              <p:ext uri="{D42A27DB-BD31-4B8C-83A1-F6EECF244321}">
                <p14:modId xmlns:p14="http://schemas.microsoft.com/office/powerpoint/2010/main" val="1905254509"/>
              </p:ext>
            </p:extLst>
          </p:nvPr>
        </p:nvGraphicFramePr>
        <p:xfrm>
          <a:off x="1146000" y="279000"/>
          <a:ext cx="9810000" cy="5945400"/>
        </p:xfrm>
        <a:graphic>
          <a:graphicData uri="http://schemas.openxmlformats.org/drawingml/2006/table">
            <a:tbl>
              <a:tblPr firstRow="1" bandRow="1">
                <a:tableStyleId>{5C22544A-7EE6-4342-B048-85BDC9FD1C3A}</a:tableStyleId>
              </a:tblPr>
              <a:tblGrid>
                <a:gridCol w="2745000">
                  <a:extLst>
                    <a:ext uri="{9D8B030D-6E8A-4147-A177-3AD203B41FA5}">
                      <a16:colId xmlns:a16="http://schemas.microsoft.com/office/drawing/2014/main" val="836185782"/>
                    </a:ext>
                  </a:extLst>
                </a:gridCol>
                <a:gridCol w="2160000">
                  <a:extLst>
                    <a:ext uri="{9D8B030D-6E8A-4147-A177-3AD203B41FA5}">
                      <a16:colId xmlns:a16="http://schemas.microsoft.com/office/drawing/2014/main" val="1807713724"/>
                    </a:ext>
                  </a:extLst>
                </a:gridCol>
                <a:gridCol w="2452500">
                  <a:extLst>
                    <a:ext uri="{9D8B030D-6E8A-4147-A177-3AD203B41FA5}">
                      <a16:colId xmlns:a16="http://schemas.microsoft.com/office/drawing/2014/main" val="2855497418"/>
                    </a:ext>
                  </a:extLst>
                </a:gridCol>
                <a:gridCol w="2452500">
                  <a:extLst>
                    <a:ext uri="{9D8B030D-6E8A-4147-A177-3AD203B41FA5}">
                      <a16:colId xmlns:a16="http://schemas.microsoft.com/office/drawing/2014/main" val="2642142549"/>
                    </a:ext>
                  </a:extLst>
                </a:gridCol>
              </a:tblGrid>
              <a:tr h="1513023">
                <a:tc>
                  <a:txBody>
                    <a:bodyPr/>
                    <a:lstStyle/>
                    <a:p>
                      <a:pPr algn="ctr"/>
                      <a:r>
                        <a:rPr lang="ru-RU" sz="1600" b="1" i="0" kern="1200" dirty="0">
                          <a:solidFill>
                            <a:schemeClr val="tx1"/>
                          </a:solidFill>
                          <a:effectLst/>
                          <a:latin typeface="+mn-lt"/>
                          <a:ea typeface="+mn-ea"/>
                          <a:cs typeface="+mn-cs"/>
                        </a:rPr>
                        <a:t>Организация профессионального образования и дополнительного профессионального</a:t>
                      </a:r>
                      <a:br>
                        <a:rPr lang="ru-RU" sz="1600" b="1" dirty="0">
                          <a:solidFill>
                            <a:schemeClr val="tx1"/>
                          </a:solidFill>
                        </a:rPr>
                      </a:br>
                      <a:r>
                        <a:rPr lang="ru-RU" sz="1600" b="1" i="0" kern="1200" dirty="0">
                          <a:solidFill>
                            <a:schemeClr val="tx1"/>
                          </a:solidFill>
                          <a:effectLst/>
                          <a:latin typeface="+mn-lt"/>
                          <a:ea typeface="+mn-ea"/>
                          <a:cs typeface="+mn-cs"/>
                        </a:rPr>
                        <a:t>образования выборных должностных лиц местного самоуправления</a:t>
                      </a:r>
                      <a:endParaRPr lang="ru-RU" sz="1600" b="1" dirty="0">
                        <a:solidFill>
                          <a:schemeClr val="tx1"/>
                        </a:solidFill>
                      </a:endParaRPr>
                    </a:p>
                  </a:txBody>
                  <a:tcPr>
                    <a:solidFill>
                      <a:srgbClr val="E7E9EB"/>
                    </a:solidFill>
                  </a:tcPr>
                </a:tc>
                <a:tc>
                  <a:txBody>
                    <a:bodyPr/>
                    <a:lstStyle/>
                    <a:p>
                      <a:pPr algn="ctr"/>
                      <a:r>
                        <a:rPr lang="ru-RU" sz="1600" b="1" dirty="0">
                          <a:solidFill>
                            <a:schemeClr val="tx1"/>
                          </a:solidFill>
                        </a:rPr>
                        <a:t>200,0</a:t>
                      </a:r>
                    </a:p>
                  </a:txBody>
                  <a:tcPr>
                    <a:solidFill>
                      <a:srgbClr val="E7E9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1" dirty="0">
                          <a:ln w="0"/>
                          <a:solidFill>
                            <a:schemeClr val="tx1"/>
                          </a:solidFill>
                          <a:effectLst>
                            <a:outerShdw blurRad="38100" dist="19050" dir="2700000" algn="tl" rotWithShape="0">
                              <a:schemeClr val="dk1">
                                <a:alpha val="40000"/>
                              </a:schemeClr>
                            </a:outerShdw>
                          </a:effectLst>
                        </a:rPr>
                        <a:t>104,0</a:t>
                      </a:r>
                    </a:p>
                    <a:p>
                      <a:pPr algn="ctr"/>
                      <a:endParaRPr lang="ru-RU" sz="1600" b="1" dirty="0">
                        <a:solidFill>
                          <a:schemeClr val="tx1"/>
                        </a:solidFill>
                      </a:endParaRPr>
                    </a:p>
                  </a:txBody>
                  <a:tcPr>
                    <a:solidFill>
                      <a:srgbClr val="E7E9EB"/>
                    </a:solidFill>
                  </a:tcPr>
                </a:tc>
                <a:tc>
                  <a:txBody>
                    <a:bodyPr/>
                    <a:lstStyle/>
                    <a:p>
                      <a:pPr algn="ctr"/>
                      <a:r>
                        <a:rPr lang="ru-RU" sz="1600" b="1" dirty="0">
                          <a:solidFill>
                            <a:schemeClr val="tx1"/>
                          </a:solidFill>
                        </a:rPr>
                        <a:t>104,0</a:t>
                      </a:r>
                    </a:p>
                  </a:txBody>
                  <a:tcPr>
                    <a:solidFill>
                      <a:srgbClr val="E7E9EB"/>
                    </a:solidFill>
                  </a:tcPr>
                </a:tc>
                <a:extLst>
                  <a:ext uri="{0D108BD9-81ED-4DB2-BD59-A6C34878D82A}">
                    <a16:rowId xmlns:a16="http://schemas.microsoft.com/office/drawing/2014/main" val="2674371743"/>
                  </a:ext>
                </a:extLst>
              </a:tr>
              <a:tr h="702840">
                <a:tc>
                  <a:txBody>
                    <a:bodyPr/>
                    <a:lstStyle/>
                    <a:p>
                      <a:pPr algn="ctr"/>
                      <a:r>
                        <a:rPr lang="ru-RU" sz="1600" b="1" dirty="0">
                          <a:ln w="0"/>
                          <a:solidFill>
                            <a:schemeClr val="tx1"/>
                          </a:solidFill>
                          <a:effectLst>
                            <a:outerShdw blurRad="38100" dist="19050" dir="2700000" algn="tl" rotWithShape="0">
                              <a:schemeClr val="dk1">
                                <a:alpha val="40000"/>
                              </a:schemeClr>
                            </a:outerShdw>
                          </a:effectLst>
                        </a:rPr>
                        <a:t>Содействие развитию малого бизнеса</a:t>
                      </a:r>
                      <a:endParaRPr lang="ru-RU" sz="1600" b="1" dirty="0"/>
                    </a:p>
                  </a:txBody>
                  <a:tcPr/>
                </a:tc>
                <a:tc>
                  <a:txBody>
                    <a:bodyPr/>
                    <a:lstStyle/>
                    <a:p>
                      <a:pPr algn="ctr"/>
                      <a:r>
                        <a:rPr lang="ru-RU" sz="1600" b="1" dirty="0"/>
                        <a:t>10,0</a:t>
                      </a:r>
                    </a:p>
                  </a:txBody>
                  <a:tcPr/>
                </a:tc>
                <a:tc>
                  <a:txBody>
                    <a:bodyPr/>
                    <a:lstStyle/>
                    <a:p>
                      <a:pPr algn="ctr"/>
                      <a:r>
                        <a:rPr lang="ru-RU" sz="1600" b="1" dirty="0"/>
                        <a:t>10,4</a:t>
                      </a:r>
                    </a:p>
                  </a:txBody>
                  <a:tcPr/>
                </a:tc>
                <a:tc>
                  <a:txBody>
                    <a:bodyPr/>
                    <a:lstStyle/>
                    <a:p>
                      <a:pPr algn="ctr"/>
                      <a:r>
                        <a:rPr lang="ru-RU" sz="1600" b="1" dirty="0"/>
                        <a:t>10,4</a:t>
                      </a:r>
                    </a:p>
                  </a:txBody>
                  <a:tcPr/>
                </a:tc>
                <a:extLst>
                  <a:ext uri="{0D108BD9-81ED-4DB2-BD59-A6C34878D82A}">
                    <a16:rowId xmlns:a16="http://schemas.microsoft.com/office/drawing/2014/main" val="3601100445"/>
                  </a:ext>
                </a:extLst>
              </a:tr>
              <a:tr h="1275686">
                <a:tc>
                  <a:txBody>
                    <a:bodyPr/>
                    <a:lstStyle/>
                    <a:p>
                      <a:pPr algn="ctr"/>
                      <a:r>
                        <a:rPr lang="ru-RU" sz="1800" b="1" i="0" kern="1200" dirty="0">
                          <a:solidFill>
                            <a:schemeClr val="dk1"/>
                          </a:solidFill>
                          <a:effectLst/>
                          <a:latin typeface="+mn-lt"/>
                          <a:ea typeface="+mn-ea"/>
                          <a:cs typeface="+mn-cs"/>
                        </a:rPr>
                        <a:t>Участие в организации и финансировании</a:t>
                      </a:r>
                      <a:br>
                        <a:rPr lang="ru-RU" sz="1600" b="1" dirty="0"/>
                      </a:br>
                      <a:r>
                        <a:rPr lang="ru-RU" sz="1800" b="1" i="0" kern="1200" dirty="0">
                          <a:solidFill>
                            <a:schemeClr val="dk1"/>
                          </a:solidFill>
                          <a:effectLst/>
                          <a:latin typeface="+mn-lt"/>
                          <a:ea typeface="+mn-ea"/>
                          <a:cs typeface="+mn-cs"/>
                        </a:rPr>
                        <a:t>временного трудоустройства несовершеннолетних </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264,8</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275,2</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286,0</a:t>
                      </a:r>
                      <a:endParaRPr lang="ru-RU" sz="1600" b="1" dirty="0"/>
                    </a:p>
                  </a:txBody>
                  <a:tcPr/>
                </a:tc>
                <a:extLst>
                  <a:ext uri="{0D108BD9-81ED-4DB2-BD59-A6C34878D82A}">
                    <a16:rowId xmlns:a16="http://schemas.microsoft.com/office/drawing/2014/main" val="1362361070"/>
                  </a:ext>
                </a:extLst>
              </a:tr>
              <a:tr h="1513023">
                <a:tc>
                  <a:txBody>
                    <a:bodyPr/>
                    <a:lstStyle/>
                    <a:p>
                      <a:pPr algn="ctr"/>
                      <a:r>
                        <a:rPr lang="ru-RU" sz="1800" b="1" i="0" kern="1200" dirty="0">
                          <a:solidFill>
                            <a:schemeClr val="dk1"/>
                          </a:solidFill>
                          <a:effectLst/>
                          <a:latin typeface="+mn-lt"/>
                          <a:ea typeface="+mn-ea"/>
                          <a:cs typeface="+mn-cs"/>
                        </a:rPr>
                        <a:t>Организация мероприятий по проведению подготовки и обучения неработающего</a:t>
                      </a:r>
                      <a:br>
                        <a:rPr lang="ru-RU" sz="1600" b="1" dirty="0"/>
                      </a:br>
                      <a:r>
                        <a:rPr lang="ru-RU" sz="1800" b="1" i="0" kern="1200" dirty="0">
                          <a:solidFill>
                            <a:schemeClr val="dk1"/>
                          </a:solidFill>
                          <a:effectLst/>
                          <a:latin typeface="+mn-lt"/>
                          <a:ea typeface="+mn-ea"/>
                          <a:cs typeface="+mn-cs"/>
                        </a:rPr>
                        <a:t>населения по ГО и ЧС</a:t>
                      </a:r>
                      <a:endParaRPr lang="ru-RU" sz="1600" b="1" dirty="0"/>
                    </a:p>
                  </a:txBody>
                  <a:tcPr/>
                </a:tc>
                <a:tc>
                  <a:txBody>
                    <a:bodyPr/>
                    <a:lstStyle/>
                    <a:p>
                      <a:pPr algn="ctr"/>
                      <a:r>
                        <a:rPr lang="ru-RU" sz="1600" b="1" dirty="0"/>
                        <a:t>70,0</a:t>
                      </a:r>
                    </a:p>
                  </a:txBody>
                  <a:tcPr/>
                </a:tc>
                <a:tc>
                  <a:txBody>
                    <a:bodyPr/>
                    <a:lstStyle/>
                    <a:p>
                      <a:pPr algn="ctr"/>
                      <a:r>
                        <a:rPr lang="ru-RU" sz="1600" b="1" dirty="0"/>
                        <a:t>72,8</a:t>
                      </a:r>
                    </a:p>
                  </a:txBody>
                  <a:tcPr/>
                </a:tc>
                <a:tc>
                  <a:txBody>
                    <a:bodyPr/>
                    <a:lstStyle/>
                    <a:p>
                      <a:pPr algn="ctr"/>
                      <a:r>
                        <a:rPr lang="ru-RU" sz="1600" b="1" dirty="0"/>
                        <a:t>75,2</a:t>
                      </a:r>
                    </a:p>
                  </a:txBody>
                  <a:tcPr/>
                </a:tc>
                <a:extLst>
                  <a:ext uri="{0D108BD9-81ED-4DB2-BD59-A6C34878D82A}">
                    <a16:rowId xmlns:a16="http://schemas.microsoft.com/office/drawing/2014/main" val="3262525270"/>
                  </a:ext>
                </a:extLst>
              </a:tr>
            </a:tbl>
          </a:graphicData>
        </a:graphic>
      </p:graphicFrame>
      <p:sp>
        <p:nvSpPr>
          <p:cNvPr id="24" name="TextBox 23">
            <a:extLst>
              <a:ext uri="{FF2B5EF4-FFF2-40B4-BE49-F238E27FC236}">
                <a16:creationId xmlns:a16="http://schemas.microsoft.com/office/drawing/2014/main" id="{DDB73111-ABAB-46D6-9A44-F5FC3E5D22F2}"/>
              </a:ext>
            </a:extLst>
          </p:cNvPr>
          <p:cNvSpPr txBox="1"/>
          <p:nvPr/>
        </p:nvSpPr>
        <p:spPr>
          <a:xfrm>
            <a:off x="2226000" y="1854000"/>
            <a:ext cx="945000" cy="369332"/>
          </a:xfrm>
          <a:prstGeom prst="rect">
            <a:avLst/>
          </a:prstGeom>
          <a:noFill/>
        </p:spPr>
        <p:txBody>
          <a:bodyPr wrap="square" rtlCol="0">
            <a:spAutoFit/>
          </a:bodyPr>
          <a:lstStyle/>
          <a:p>
            <a:endParaRPr lang="ru-RU" dirty="0"/>
          </a:p>
        </p:txBody>
      </p:sp>
    </p:spTree>
    <p:extLst>
      <p:ext uri="{BB962C8B-B14F-4D97-AF65-F5344CB8AC3E}">
        <p14:creationId xmlns:p14="http://schemas.microsoft.com/office/powerpoint/2010/main" val="205257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Таблица 23">
            <a:extLst>
              <a:ext uri="{FF2B5EF4-FFF2-40B4-BE49-F238E27FC236}">
                <a16:creationId xmlns:a16="http://schemas.microsoft.com/office/drawing/2014/main" id="{DEF5385F-F93D-4216-A776-276501F7BC81}"/>
              </a:ext>
            </a:extLst>
          </p:cNvPr>
          <p:cNvGraphicFramePr>
            <a:graphicFrameLocks noGrp="1"/>
          </p:cNvGraphicFramePr>
          <p:nvPr>
            <p:extLst>
              <p:ext uri="{D42A27DB-BD31-4B8C-83A1-F6EECF244321}">
                <p14:modId xmlns:p14="http://schemas.microsoft.com/office/powerpoint/2010/main" val="66128337"/>
              </p:ext>
            </p:extLst>
          </p:nvPr>
        </p:nvGraphicFramePr>
        <p:xfrm>
          <a:off x="1146000" y="279000"/>
          <a:ext cx="9810000" cy="6407640"/>
        </p:xfrm>
        <a:graphic>
          <a:graphicData uri="http://schemas.openxmlformats.org/drawingml/2006/table">
            <a:tbl>
              <a:tblPr firstRow="1" bandRow="1">
                <a:tableStyleId>{5C22544A-7EE6-4342-B048-85BDC9FD1C3A}</a:tableStyleId>
              </a:tblPr>
              <a:tblGrid>
                <a:gridCol w="2745000">
                  <a:extLst>
                    <a:ext uri="{9D8B030D-6E8A-4147-A177-3AD203B41FA5}">
                      <a16:colId xmlns:a16="http://schemas.microsoft.com/office/drawing/2014/main" val="836185782"/>
                    </a:ext>
                  </a:extLst>
                </a:gridCol>
                <a:gridCol w="2160000">
                  <a:extLst>
                    <a:ext uri="{9D8B030D-6E8A-4147-A177-3AD203B41FA5}">
                      <a16:colId xmlns:a16="http://schemas.microsoft.com/office/drawing/2014/main" val="1807713724"/>
                    </a:ext>
                  </a:extLst>
                </a:gridCol>
                <a:gridCol w="2452500">
                  <a:extLst>
                    <a:ext uri="{9D8B030D-6E8A-4147-A177-3AD203B41FA5}">
                      <a16:colId xmlns:a16="http://schemas.microsoft.com/office/drawing/2014/main" val="2855497418"/>
                    </a:ext>
                  </a:extLst>
                </a:gridCol>
                <a:gridCol w="2452500">
                  <a:extLst>
                    <a:ext uri="{9D8B030D-6E8A-4147-A177-3AD203B41FA5}">
                      <a16:colId xmlns:a16="http://schemas.microsoft.com/office/drawing/2014/main" val="2642142549"/>
                    </a:ext>
                  </a:extLst>
                </a:gridCol>
              </a:tblGrid>
              <a:tr h="990000">
                <a:tc>
                  <a:txBody>
                    <a:bodyPr/>
                    <a:lstStyle/>
                    <a:p>
                      <a:pPr algn="ctr"/>
                      <a:r>
                        <a:rPr lang="ru-RU" sz="1800" b="1" i="0" kern="1200" dirty="0">
                          <a:solidFill>
                            <a:schemeClr val="tx1"/>
                          </a:solidFill>
                          <a:effectLst/>
                          <a:latin typeface="+mn-lt"/>
                          <a:ea typeface="+mn-ea"/>
                          <a:cs typeface="+mn-cs"/>
                        </a:rPr>
                        <a:t>Участие в деятельности по профилактике правонарушений</a:t>
                      </a:r>
                      <a:endParaRPr lang="ru-RU" sz="1600" b="1" dirty="0">
                        <a:solidFill>
                          <a:schemeClr val="tx1"/>
                        </a:solidFill>
                      </a:endParaRPr>
                    </a:p>
                  </a:txBody>
                  <a:tcPr>
                    <a:solidFill>
                      <a:srgbClr val="E7E9EB"/>
                    </a:solidFill>
                  </a:tcPr>
                </a:tc>
                <a:tc>
                  <a:txBody>
                    <a:bodyPr/>
                    <a:lstStyle/>
                    <a:p>
                      <a:pPr algn="ctr"/>
                      <a:r>
                        <a:rPr lang="ru-RU" sz="1600" b="1" dirty="0">
                          <a:solidFill>
                            <a:schemeClr val="tx1"/>
                          </a:solidFill>
                        </a:rPr>
                        <a:t>55,0</a:t>
                      </a:r>
                    </a:p>
                  </a:txBody>
                  <a:tcPr>
                    <a:solidFill>
                      <a:srgbClr val="E7E9EB"/>
                    </a:solidFill>
                  </a:tcPr>
                </a:tc>
                <a:tc>
                  <a:txBody>
                    <a:bodyPr/>
                    <a:lstStyle/>
                    <a:p>
                      <a:pPr algn="ctr"/>
                      <a:r>
                        <a:rPr lang="ru-RU" sz="1600" b="1" dirty="0">
                          <a:solidFill>
                            <a:schemeClr val="tx1"/>
                          </a:solidFill>
                        </a:rPr>
                        <a:t>57,1</a:t>
                      </a:r>
                    </a:p>
                  </a:txBody>
                  <a:tcPr>
                    <a:solidFill>
                      <a:srgbClr val="E7E9EB"/>
                    </a:solidFill>
                  </a:tcPr>
                </a:tc>
                <a:tc>
                  <a:txBody>
                    <a:bodyPr/>
                    <a:lstStyle/>
                    <a:p>
                      <a:pPr algn="ctr"/>
                      <a:r>
                        <a:rPr lang="ru-RU" sz="1600" b="1" dirty="0">
                          <a:solidFill>
                            <a:schemeClr val="tx1"/>
                          </a:solidFill>
                        </a:rPr>
                        <a:t>59,0</a:t>
                      </a:r>
                    </a:p>
                  </a:txBody>
                  <a:tcPr>
                    <a:solidFill>
                      <a:srgbClr val="E7E9EB"/>
                    </a:solidFill>
                  </a:tcPr>
                </a:tc>
                <a:extLst>
                  <a:ext uri="{0D108BD9-81ED-4DB2-BD59-A6C34878D82A}">
                    <a16:rowId xmlns:a16="http://schemas.microsoft.com/office/drawing/2014/main" val="2674371743"/>
                  </a:ext>
                </a:extLst>
              </a:tr>
              <a:tr h="702840">
                <a:tc>
                  <a:txBody>
                    <a:bodyPr/>
                    <a:lstStyle/>
                    <a:p>
                      <a:pPr algn="ctr"/>
                      <a:r>
                        <a:rPr lang="ru-RU" sz="1800" b="1" i="0" kern="1200" dirty="0">
                          <a:solidFill>
                            <a:schemeClr val="dk1"/>
                          </a:solidFill>
                          <a:effectLst/>
                          <a:latin typeface="+mn-lt"/>
                          <a:ea typeface="+mn-ea"/>
                          <a:cs typeface="+mn-cs"/>
                        </a:rPr>
                        <a:t>Участие в создании условий для реализации мер, направленных на укрепление</a:t>
                      </a:r>
                      <a:br>
                        <a:rPr lang="ru-RU" sz="1600" b="1" dirty="0"/>
                      </a:br>
                      <a:r>
                        <a:rPr lang="ru-RU" sz="1800" b="1" i="0" kern="1200" dirty="0">
                          <a:solidFill>
                            <a:schemeClr val="dk1"/>
                          </a:solidFill>
                          <a:effectLst/>
                          <a:latin typeface="+mn-lt"/>
                          <a:ea typeface="+mn-ea"/>
                          <a:cs typeface="+mn-cs"/>
                        </a:rPr>
                        <a:t>межнационального и межконфессионального согласия</a:t>
                      </a:r>
                      <a:endParaRPr lang="ru-RU" sz="1600" b="1" dirty="0"/>
                    </a:p>
                  </a:txBody>
                  <a:tcPr/>
                </a:tc>
                <a:tc>
                  <a:txBody>
                    <a:bodyPr/>
                    <a:lstStyle/>
                    <a:p>
                      <a:pPr algn="ctr"/>
                      <a:r>
                        <a:rPr lang="ru-RU" sz="1600" b="1" dirty="0"/>
                        <a:t>60,0</a:t>
                      </a: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62,4</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62,3</a:t>
                      </a:r>
                      <a:endParaRPr lang="ru-RU" sz="1600" b="1" dirty="0"/>
                    </a:p>
                  </a:txBody>
                  <a:tcPr/>
                </a:tc>
                <a:extLst>
                  <a:ext uri="{0D108BD9-81ED-4DB2-BD59-A6C34878D82A}">
                    <a16:rowId xmlns:a16="http://schemas.microsoft.com/office/drawing/2014/main" val="3601100445"/>
                  </a:ext>
                </a:extLst>
              </a:tr>
              <a:tr h="913320">
                <a:tc>
                  <a:txBody>
                    <a:bodyPr/>
                    <a:lstStyle/>
                    <a:p>
                      <a:pPr algn="ctr"/>
                      <a:r>
                        <a:rPr lang="ru-RU" sz="1800" b="1" i="0" kern="1200" dirty="0">
                          <a:solidFill>
                            <a:schemeClr val="dk1"/>
                          </a:solidFill>
                          <a:effectLst/>
                          <a:latin typeface="+mn-lt"/>
                          <a:ea typeface="+mn-ea"/>
                          <a:cs typeface="+mn-cs"/>
                        </a:rPr>
                        <a:t>Участие в профилактике терроризма и экстремизма</a:t>
                      </a:r>
                      <a:endParaRPr lang="ru-RU" sz="1600" b="1" dirty="0"/>
                    </a:p>
                  </a:txBody>
                  <a:tcPr/>
                </a:tc>
                <a:tc>
                  <a:txBody>
                    <a:bodyPr/>
                    <a:lstStyle/>
                    <a:p>
                      <a:pPr algn="ctr"/>
                      <a:r>
                        <a:rPr lang="ru-RU" sz="1600" b="1" dirty="0"/>
                        <a:t>70,0</a:t>
                      </a:r>
                    </a:p>
                  </a:txBody>
                  <a:tcPr/>
                </a:tc>
                <a:tc>
                  <a:txBody>
                    <a:bodyPr/>
                    <a:lstStyle/>
                    <a:p>
                      <a:pPr algn="ctr"/>
                      <a:r>
                        <a:rPr lang="ru-RU" sz="1600" b="1" dirty="0"/>
                        <a:t>72,8</a:t>
                      </a:r>
                    </a:p>
                  </a:txBody>
                  <a:tcPr/>
                </a:tc>
                <a:tc>
                  <a:txBody>
                    <a:bodyPr/>
                    <a:lstStyle/>
                    <a:p>
                      <a:pPr algn="ctr"/>
                      <a:r>
                        <a:rPr lang="ru-RU" sz="1600" b="1" dirty="0"/>
                        <a:t>72,8</a:t>
                      </a:r>
                    </a:p>
                  </a:txBody>
                  <a:tcPr/>
                </a:tc>
                <a:extLst>
                  <a:ext uri="{0D108BD9-81ED-4DB2-BD59-A6C34878D82A}">
                    <a16:rowId xmlns:a16="http://schemas.microsoft.com/office/drawing/2014/main" val="1362361070"/>
                  </a:ext>
                </a:extLst>
              </a:tr>
              <a:tr h="662760">
                <a:tc>
                  <a:txBody>
                    <a:bodyPr/>
                    <a:lstStyle/>
                    <a:p>
                      <a:pPr algn="ctr"/>
                      <a:r>
                        <a:rPr lang="ru-RU" sz="1800" b="1" i="0" kern="1200" dirty="0">
                          <a:solidFill>
                            <a:schemeClr val="tx1"/>
                          </a:solidFill>
                          <a:effectLst/>
                          <a:latin typeface="+mn-lt"/>
                          <a:ea typeface="+mn-ea"/>
                          <a:cs typeface="+mn-cs"/>
                        </a:rPr>
                        <a:t>Формирование архивных фондов</a:t>
                      </a:r>
                      <a:endParaRPr lang="ru-RU" sz="1600" b="1" dirty="0">
                        <a:solidFill>
                          <a:schemeClr val="tx1"/>
                        </a:solidFill>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60,0</a:t>
                      </a:r>
                      <a:endParaRPr lang="ru-RU" sz="1600" b="1" dirty="0"/>
                    </a:p>
                  </a:txBody>
                  <a:tcPr/>
                </a:tc>
                <a:tc>
                  <a:txBody>
                    <a:bodyPr/>
                    <a:lstStyle/>
                    <a:p>
                      <a:pPr algn="ctr"/>
                      <a:r>
                        <a:rPr lang="ru-RU" sz="1600" b="1" dirty="0"/>
                        <a:t>62,7</a:t>
                      </a:r>
                    </a:p>
                  </a:txBody>
                  <a:tcPr/>
                </a:tc>
                <a:tc>
                  <a:txBody>
                    <a:bodyPr/>
                    <a:lstStyle/>
                    <a:p>
                      <a:pPr algn="ctr"/>
                      <a:r>
                        <a:rPr lang="ru-RU" sz="1600" b="1" dirty="0"/>
                        <a:t>65,6</a:t>
                      </a:r>
                    </a:p>
                  </a:txBody>
                  <a:tcPr/>
                </a:tc>
                <a:extLst>
                  <a:ext uri="{0D108BD9-81ED-4DB2-BD59-A6C34878D82A}">
                    <a16:rowId xmlns:a16="http://schemas.microsoft.com/office/drawing/2014/main" val="3262525270"/>
                  </a:ext>
                </a:extLst>
              </a:tr>
              <a:tr h="628920">
                <a:tc>
                  <a:txBody>
                    <a:bodyPr/>
                    <a:lstStyle/>
                    <a:p>
                      <a:pPr algn="ctr"/>
                      <a:r>
                        <a:rPr lang="ru-RU" sz="1800" b="1" i="0" kern="1200" dirty="0">
                          <a:solidFill>
                            <a:schemeClr val="dk1"/>
                          </a:solidFill>
                          <a:effectLst/>
                          <a:latin typeface="+mn-lt"/>
                          <a:ea typeface="+mn-ea"/>
                          <a:cs typeface="+mn-cs"/>
                        </a:rPr>
                        <a:t>Осуществление защиты прав потребителей</a:t>
                      </a:r>
                      <a:endParaRPr lang="ru-RU" sz="1600" b="1" dirty="0">
                        <a:solidFill>
                          <a:schemeClr val="tx1"/>
                        </a:solidFill>
                      </a:endParaRPr>
                    </a:p>
                  </a:txBody>
                  <a:tcPr/>
                </a:tc>
                <a:tc>
                  <a:txBody>
                    <a:bodyPr/>
                    <a:lstStyle/>
                    <a:p>
                      <a:pPr algn="ctr"/>
                      <a:r>
                        <a:rPr lang="ru-RU" sz="1600" b="1" dirty="0"/>
                        <a:t>10,0</a:t>
                      </a:r>
                    </a:p>
                  </a:txBody>
                  <a:tcPr/>
                </a:tc>
                <a:tc>
                  <a:txBody>
                    <a:bodyPr/>
                    <a:lstStyle/>
                    <a:p>
                      <a:pPr algn="ctr"/>
                      <a:r>
                        <a:rPr lang="ru-RU" sz="1600" b="1" dirty="0"/>
                        <a:t>10,4</a:t>
                      </a:r>
                    </a:p>
                  </a:txBody>
                  <a:tcPr/>
                </a:tc>
                <a:tc>
                  <a:txBody>
                    <a:bodyPr/>
                    <a:lstStyle/>
                    <a:p>
                      <a:pPr algn="ctr"/>
                      <a:r>
                        <a:rPr lang="ru-RU" sz="1600" b="1" dirty="0"/>
                        <a:t>10,4</a:t>
                      </a:r>
                    </a:p>
                  </a:txBody>
                  <a:tcPr/>
                </a:tc>
                <a:extLst>
                  <a:ext uri="{0D108BD9-81ED-4DB2-BD59-A6C34878D82A}">
                    <a16:rowId xmlns:a16="http://schemas.microsoft.com/office/drawing/2014/main" val="3366953776"/>
                  </a:ext>
                </a:extLst>
              </a:tr>
              <a:tr h="628920">
                <a:tc>
                  <a:txBody>
                    <a:bodyPr/>
                    <a:lstStyle/>
                    <a:p>
                      <a:pPr algn="ctr"/>
                      <a:r>
                        <a:rPr lang="ru-RU" sz="1800" b="1" i="0" kern="1200" dirty="0">
                          <a:solidFill>
                            <a:schemeClr val="dk1"/>
                          </a:solidFill>
                          <a:effectLst/>
                          <a:latin typeface="+mn-lt"/>
                          <a:ea typeface="+mn-ea"/>
                          <a:cs typeface="+mn-cs"/>
                        </a:rPr>
                        <a:t>Обеспечение условий для развития физической культуры и массового спорта</a:t>
                      </a:r>
                      <a:endParaRPr lang="ru-RU" sz="1600" b="1" dirty="0">
                        <a:solidFill>
                          <a:schemeClr val="tx1"/>
                        </a:solidFill>
                      </a:endParaRPr>
                    </a:p>
                  </a:txBody>
                  <a:tcPr/>
                </a:tc>
                <a:tc>
                  <a:txBody>
                    <a:bodyPr/>
                    <a:lstStyle/>
                    <a:p>
                      <a:pPr algn="ctr"/>
                      <a:r>
                        <a:rPr lang="ru-RU" sz="1600" b="1" dirty="0"/>
                        <a:t>519,0</a:t>
                      </a: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317,0</a:t>
                      </a:r>
                      <a:endParaRPr lang="ru-RU" sz="1600" b="1" dirty="0"/>
                    </a:p>
                  </a:txBody>
                  <a:tcPr/>
                </a:tc>
                <a:tc>
                  <a:txBody>
                    <a:bodyPr/>
                    <a:lstStyle/>
                    <a:p>
                      <a:pPr algn="ctr"/>
                      <a:r>
                        <a:rPr lang="ru-RU" sz="1600" b="1" dirty="0"/>
                        <a:t>329,4</a:t>
                      </a:r>
                    </a:p>
                  </a:txBody>
                  <a:tcPr/>
                </a:tc>
                <a:extLst>
                  <a:ext uri="{0D108BD9-81ED-4DB2-BD59-A6C34878D82A}">
                    <a16:rowId xmlns:a16="http://schemas.microsoft.com/office/drawing/2014/main" val="183267987"/>
                  </a:ext>
                </a:extLst>
              </a:tr>
            </a:tbl>
          </a:graphicData>
        </a:graphic>
      </p:graphicFrame>
      <p:sp>
        <p:nvSpPr>
          <p:cNvPr id="24" name="TextBox 23">
            <a:extLst>
              <a:ext uri="{FF2B5EF4-FFF2-40B4-BE49-F238E27FC236}">
                <a16:creationId xmlns:a16="http://schemas.microsoft.com/office/drawing/2014/main" id="{DDB73111-ABAB-46D6-9A44-F5FC3E5D22F2}"/>
              </a:ext>
            </a:extLst>
          </p:cNvPr>
          <p:cNvSpPr txBox="1"/>
          <p:nvPr/>
        </p:nvSpPr>
        <p:spPr>
          <a:xfrm>
            <a:off x="2226000" y="1854000"/>
            <a:ext cx="945000" cy="369332"/>
          </a:xfrm>
          <a:prstGeom prst="rect">
            <a:avLst/>
          </a:prstGeom>
          <a:noFill/>
        </p:spPr>
        <p:txBody>
          <a:bodyPr wrap="square" rtlCol="0">
            <a:spAutoFit/>
          </a:bodyPr>
          <a:lstStyle/>
          <a:p>
            <a:endParaRPr lang="ru-RU" dirty="0"/>
          </a:p>
        </p:txBody>
      </p:sp>
    </p:spTree>
    <p:extLst>
      <p:ext uri="{BB962C8B-B14F-4D97-AF65-F5344CB8AC3E}">
        <p14:creationId xmlns:p14="http://schemas.microsoft.com/office/powerpoint/2010/main" val="1502197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CF3C1A-B19D-4B28-AEEB-66DBA66487C6}"/>
              </a:ext>
            </a:extLst>
          </p:cNvPr>
          <p:cNvSpPr>
            <a:spLocks noGrp="1"/>
          </p:cNvSpPr>
          <p:nvPr>
            <p:ph type="title"/>
          </p:nvPr>
        </p:nvSpPr>
        <p:spPr>
          <a:xfrm>
            <a:off x="425450" y="234000"/>
            <a:ext cx="11341100" cy="1035000"/>
          </a:xfrm>
        </p:spPr>
        <p:txBody>
          <a:bodyPr>
            <a:normAutofit fontScale="90000"/>
          </a:bodyPr>
          <a:lstStyle/>
          <a:p>
            <a:pPr algn="ctr"/>
            <a:r>
              <a:rPr lang="ru-RU" b="1" dirty="0"/>
              <a:t>Наглядное распределение бюджета </a:t>
            </a:r>
            <a:br>
              <a:rPr lang="ru-RU" b="1" dirty="0"/>
            </a:br>
            <a:r>
              <a:rPr lang="ru-RU" b="1" dirty="0"/>
              <a:t>на 2025 год  и плановый период 2026-2027 годов </a:t>
            </a:r>
          </a:p>
        </p:txBody>
      </p:sp>
      <p:pic>
        <p:nvPicPr>
          <p:cNvPr id="11" name="Рисунок 10">
            <a:extLst>
              <a:ext uri="{FF2B5EF4-FFF2-40B4-BE49-F238E27FC236}">
                <a16:creationId xmlns:a16="http://schemas.microsoft.com/office/drawing/2014/main" id="{47D8AC46-65FE-46E8-9AD1-C2765737F293}"/>
              </a:ext>
            </a:extLst>
          </p:cNvPr>
          <p:cNvPicPr>
            <a:picLocks noChangeAspect="1"/>
          </p:cNvPicPr>
          <p:nvPr/>
        </p:nvPicPr>
        <p:blipFill rotWithShape="1">
          <a:blip r:embed="rId2">
            <a:extLst>
              <a:ext uri="{28A0092B-C50C-407E-A947-70E740481C1C}">
                <a14:useLocalDpi xmlns:a14="http://schemas.microsoft.com/office/drawing/2010/main" val="0"/>
              </a:ext>
            </a:extLst>
          </a:blip>
          <a:srcRect l="14553" t="11755" r="41044" b="10159"/>
          <a:stretch/>
        </p:blipFill>
        <p:spPr>
          <a:xfrm>
            <a:off x="786000" y="1309626"/>
            <a:ext cx="4725000" cy="5328522"/>
          </a:xfrm>
          <a:prstGeom prst="rect">
            <a:avLst/>
          </a:prstGeom>
        </p:spPr>
      </p:pic>
      <p:pic>
        <p:nvPicPr>
          <p:cNvPr id="13" name="Рисунок 12">
            <a:extLst>
              <a:ext uri="{FF2B5EF4-FFF2-40B4-BE49-F238E27FC236}">
                <a16:creationId xmlns:a16="http://schemas.microsoft.com/office/drawing/2014/main" id="{ED0635C1-307B-4964-8612-CD1A54BA4952}"/>
              </a:ext>
            </a:extLst>
          </p:cNvPr>
          <p:cNvPicPr>
            <a:picLocks noChangeAspect="1"/>
          </p:cNvPicPr>
          <p:nvPr/>
        </p:nvPicPr>
        <p:blipFill rotWithShape="1">
          <a:blip r:embed="rId2">
            <a:extLst>
              <a:ext uri="{28A0092B-C50C-407E-A947-70E740481C1C}">
                <a14:useLocalDpi xmlns:a14="http://schemas.microsoft.com/office/drawing/2010/main" val="0"/>
              </a:ext>
            </a:extLst>
          </a:blip>
          <a:srcRect l="58312" t="16536" r="12379" b="32283"/>
          <a:stretch/>
        </p:blipFill>
        <p:spPr>
          <a:xfrm>
            <a:off x="6861000" y="2009335"/>
            <a:ext cx="3375000" cy="3929104"/>
          </a:xfrm>
          <a:prstGeom prst="rect">
            <a:avLst/>
          </a:prstGeom>
        </p:spPr>
      </p:pic>
    </p:spTree>
    <p:extLst>
      <p:ext uri="{BB962C8B-B14F-4D97-AF65-F5344CB8AC3E}">
        <p14:creationId xmlns:p14="http://schemas.microsoft.com/office/powerpoint/2010/main" val="2875916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9">
            <a:extLst>
              <a:ext uri="{FF2B5EF4-FFF2-40B4-BE49-F238E27FC236}">
                <a16:creationId xmlns:a16="http://schemas.microsoft.com/office/drawing/2014/main" id="{E893E3A9-6396-47AA-8648-E22DFF86D681}"/>
              </a:ext>
            </a:extLst>
          </p:cNvPr>
          <p:cNvSpPr txBox="1"/>
          <p:nvPr/>
        </p:nvSpPr>
        <p:spPr>
          <a:xfrm>
            <a:off x="2406000" y="414000"/>
            <a:ext cx="6840000" cy="11502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b="1" dirty="0">
                <a:solidFill>
                  <a:schemeClr val="accent1"/>
                </a:solidFill>
                <a:latin typeface="+mn-lt"/>
              </a:rPr>
              <a:t>Контактная информация </a:t>
            </a:r>
          </a:p>
        </p:txBody>
      </p:sp>
      <p:pic>
        <p:nvPicPr>
          <p:cNvPr id="3" name="Рисунок 2">
            <a:extLst>
              <a:ext uri="{FF2B5EF4-FFF2-40B4-BE49-F238E27FC236}">
                <a16:creationId xmlns:a16="http://schemas.microsoft.com/office/drawing/2014/main" id="{2193CF01-871D-4F7A-93A9-37D9427E40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000" y="1179000"/>
            <a:ext cx="1395000" cy="1395000"/>
          </a:xfrm>
          <a:prstGeom prst="rect">
            <a:avLst/>
          </a:prstGeom>
        </p:spPr>
      </p:pic>
      <p:sp>
        <p:nvSpPr>
          <p:cNvPr id="4" name="TextBox 3">
            <a:extLst>
              <a:ext uri="{FF2B5EF4-FFF2-40B4-BE49-F238E27FC236}">
                <a16:creationId xmlns:a16="http://schemas.microsoft.com/office/drawing/2014/main" id="{78E41855-021A-4B35-976F-97D86A3CA820}"/>
              </a:ext>
            </a:extLst>
          </p:cNvPr>
          <p:cNvSpPr txBox="1"/>
          <p:nvPr/>
        </p:nvSpPr>
        <p:spPr>
          <a:xfrm>
            <a:off x="1962034" y="1044000"/>
            <a:ext cx="5445000" cy="2246769"/>
          </a:xfrm>
          <a:prstGeom prst="rect">
            <a:avLst/>
          </a:prstGeom>
          <a:noFill/>
        </p:spPr>
        <p:txBody>
          <a:bodyPr wrap="square" rtlCol="0">
            <a:spAutoFit/>
          </a:bodyPr>
          <a:lstStyle/>
          <a:p>
            <a:r>
              <a:rPr lang="ru-RU" sz="2000" dirty="0">
                <a:solidFill>
                  <a:schemeClr val="tx2"/>
                </a:solidFill>
              </a:rPr>
              <a:t>Глава Муниципального образования</a:t>
            </a:r>
          </a:p>
          <a:p>
            <a:r>
              <a:rPr lang="ru-RU" sz="2000" b="1" dirty="0">
                <a:solidFill>
                  <a:schemeClr val="tx2"/>
                </a:solidFill>
              </a:rPr>
              <a:t>Смирнова Екатерина Владимировна</a:t>
            </a:r>
          </a:p>
          <a:p>
            <a:r>
              <a:rPr lang="ru-RU" sz="2000" dirty="0">
                <a:solidFill>
                  <a:schemeClr val="tx2"/>
                </a:solidFill>
              </a:rPr>
              <a:t>Прием жителей: </a:t>
            </a:r>
          </a:p>
          <a:p>
            <a:r>
              <a:rPr lang="ru-RU" sz="2000" b="1" dirty="0">
                <a:solidFill>
                  <a:schemeClr val="tx2"/>
                </a:solidFill>
              </a:rPr>
              <a:t>вторник с 10:00 до 12:00   </a:t>
            </a:r>
          </a:p>
          <a:p>
            <a:r>
              <a:rPr lang="ru-RU" sz="2000" dirty="0">
                <a:solidFill>
                  <a:schemeClr val="tx2"/>
                </a:solidFill>
              </a:rPr>
              <a:t>Предварительная запись по телефону: </a:t>
            </a:r>
          </a:p>
          <a:p>
            <a:r>
              <a:rPr lang="ru-RU" sz="2000" b="1" i="0" dirty="0">
                <a:solidFill>
                  <a:schemeClr val="tx2"/>
                </a:solidFill>
                <a:effectLst/>
              </a:rPr>
              <a:t>8 (812) 717–87–44</a:t>
            </a:r>
            <a:r>
              <a:rPr lang="ru-RU" sz="2000" dirty="0">
                <a:solidFill>
                  <a:schemeClr val="tx2"/>
                </a:solidFill>
              </a:rPr>
              <a:t> </a:t>
            </a:r>
          </a:p>
          <a:p>
            <a:r>
              <a:rPr lang="ru-RU" sz="2000" dirty="0">
                <a:solidFill>
                  <a:schemeClr val="tx2"/>
                </a:solidFill>
              </a:rPr>
              <a:t>Адрес: г. Санкт-Петербург, ул. Харьковская 6/1.</a:t>
            </a:r>
          </a:p>
        </p:txBody>
      </p:sp>
      <p:pic>
        <p:nvPicPr>
          <p:cNvPr id="7" name="Рисунок 6">
            <a:extLst>
              <a:ext uri="{FF2B5EF4-FFF2-40B4-BE49-F238E27FC236}">
                <a16:creationId xmlns:a16="http://schemas.microsoft.com/office/drawing/2014/main" id="{35589502-5F1A-4D1B-A454-A449F695E0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001" y="3540578"/>
            <a:ext cx="1529999" cy="1486846"/>
          </a:xfrm>
          <a:prstGeom prst="rect">
            <a:avLst/>
          </a:prstGeom>
        </p:spPr>
      </p:pic>
      <p:sp>
        <p:nvSpPr>
          <p:cNvPr id="9" name="TextBox 8">
            <a:extLst>
              <a:ext uri="{FF2B5EF4-FFF2-40B4-BE49-F238E27FC236}">
                <a16:creationId xmlns:a16="http://schemas.microsoft.com/office/drawing/2014/main" id="{D259E892-B202-43A0-A92B-633E2A731292}"/>
              </a:ext>
            </a:extLst>
          </p:cNvPr>
          <p:cNvSpPr txBox="1"/>
          <p:nvPr/>
        </p:nvSpPr>
        <p:spPr>
          <a:xfrm>
            <a:off x="1966666" y="3587647"/>
            <a:ext cx="7279334" cy="2246769"/>
          </a:xfrm>
          <a:prstGeom prst="rect">
            <a:avLst/>
          </a:prstGeom>
          <a:noFill/>
        </p:spPr>
        <p:txBody>
          <a:bodyPr wrap="square">
            <a:spAutoFit/>
          </a:bodyPr>
          <a:lstStyle/>
          <a:p>
            <a:r>
              <a:rPr lang="ru-RU" sz="2000" dirty="0">
                <a:solidFill>
                  <a:schemeClr val="tx2"/>
                </a:solidFill>
              </a:rPr>
              <a:t>Глава местной Администрации Муниципального образования </a:t>
            </a:r>
          </a:p>
          <a:p>
            <a:r>
              <a:rPr lang="ru-RU" sz="2000" b="1" dirty="0">
                <a:solidFill>
                  <a:schemeClr val="tx2"/>
                </a:solidFill>
              </a:rPr>
              <a:t>Уваров Даниил Владиленович </a:t>
            </a:r>
          </a:p>
          <a:p>
            <a:r>
              <a:rPr lang="ru-RU" sz="2000" dirty="0">
                <a:solidFill>
                  <a:schemeClr val="tx2"/>
                </a:solidFill>
              </a:rPr>
              <a:t>Прием жителей: </a:t>
            </a:r>
          </a:p>
          <a:p>
            <a:r>
              <a:rPr lang="ru-RU" sz="2000" b="1" dirty="0">
                <a:solidFill>
                  <a:schemeClr val="tx2"/>
                </a:solidFill>
              </a:rPr>
              <a:t>среда с 14:00 до 19:00   </a:t>
            </a:r>
          </a:p>
          <a:p>
            <a:r>
              <a:rPr lang="ru-RU" sz="2000" dirty="0">
                <a:solidFill>
                  <a:schemeClr val="tx2"/>
                </a:solidFill>
              </a:rPr>
              <a:t>Предварительная запись по телефону: </a:t>
            </a:r>
          </a:p>
          <a:p>
            <a:r>
              <a:rPr lang="ru-RU" sz="2000" b="1" i="0" dirty="0">
                <a:solidFill>
                  <a:schemeClr val="tx2"/>
                </a:solidFill>
                <a:effectLst/>
              </a:rPr>
              <a:t>8 (812) 717–87–44</a:t>
            </a:r>
            <a:r>
              <a:rPr lang="ru-RU" sz="2000" dirty="0">
                <a:solidFill>
                  <a:schemeClr val="tx2"/>
                </a:solidFill>
              </a:rPr>
              <a:t> </a:t>
            </a:r>
          </a:p>
          <a:p>
            <a:r>
              <a:rPr lang="ru-RU" sz="2000" dirty="0">
                <a:solidFill>
                  <a:schemeClr val="tx2"/>
                </a:solidFill>
              </a:rPr>
              <a:t>Адрес: г. Санкт-Петербург, ул. Харьковская 6/1.</a:t>
            </a:r>
            <a:endParaRPr lang="ru-RU" sz="2000" dirty="0"/>
          </a:p>
        </p:txBody>
      </p:sp>
      <p:pic>
        <p:nvPicPr>
          <p:cNvPr id="1026" name="Picture 2">
            <a:extLst>
              <a:ext uri="{FF2B5EF4-FFF2-40B4-BE49-F238E27FC236}">
                <a16:creationId xmlns:a16="http://schemas.microsoft.com/office/drawing/2014/main" id="{35D81759-CF62-4791-A3FD-4014AF04D8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1000" y="1044000"/>
            <a:ext cx="1931364" cy="193136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D87E383-01E0-4B5F-A0CF-CCEB28C54AF6}"/>
              </a:ext>
            </a:extLst>
          </p:cNvPr>
          <p:cNvSpPr txBox="1"/>
          <p:nvPr/>
        </p:nvSpPr>
        <p:spPr>
          <a:xfrm>
            <a:off x="9381000" y="2844225"/>
            <a:ext cx="2250000" cy="584775"/>
          </a:xfrm>
          <a:prstGeom prst="rect">
            <a:avLst/>
          </a:prstGeom>
          <a:noFill/>
        </p:spPr>
        <p:txBody>
          <a:bodyPr wrap="square" rtlCol="0">
            <a:spAutoFit/>
          </a:bodyPr>
          <a:lstStyle/>
          <a:p>
            <a:pPr algn="ctr"/>
            <a:r>
              <a:rPr lang="ru-RU" sz="1600" b="1" dirty="0">
                <a:solidFill>
                  <a:srgbClr val="C00000"/>
                </a:solidFill>
              </a:rPr>
              <a:t>Официальный сайт </a:t>
            </a:r>
          </a:p>
          <a:p>
            <a:pPr algn="ctr"/>
            <a:r>
              <a:rPr lang="ru-RU" sz="1600" b="1" dirty="0">
                <a:solidFill>
                  <a:srgbClr val="C00000"/>
                </a:solidFill>
              </a:rPr>
              <a:t>МО Лиговка-Ямская </a:t>
            </a:r>
          </a:p>
        </p:txBody>
      </p:sp>
      <p:pic>
        <p:nvPicPr>
          <p:cNvPr id="1028" name="Picture 4">
            <a:extLst>
              <a:ext uri="{FF2B5EF4-FFF2-40B4-BE49-F238E27FC236}">
                <a16:creationId xmlns:a16="http://schemas.microsoft.com/office/drawing/2014/main" id="{4E952337-BC8E-4F2E-856A-377F13F310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49318" y="3636409"/>
            <a:ext cx="1913364" cy="191336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D9FBFD7-5F9B-46CE-BD12-B93C43759171}"/>
              </a:ext>
            </a:extLst>
          </p:cNvPr>
          <p:cNvSpPr txBox="1"/>
          <p:nvPr/>
        </p:nvSpPr>
        <p:spPr>
          <a:xfrm>
            <a:off x="7149640" y="5482117"/>
            <a:ext cx="6712720" cy="861774"/>
          </a:xfrm>
          <a:prstGeom prst="rect">
            <a:avLst/>
          </a:prstGeom>
          <a:noFill/>
        </p:spPr>
        <p:txBody>
          <a:bodyPr wrap="square">
            <a:spAutoFit/>
          </a:bodyPr>
          <a:lstStyle/>
          <a:p>
            <a:pPr algn="ctr"/>
            <a:r>
              <a:rPr lang="ru-RU" sz="1600" b="1" dirty="0">
                <a:solidFill>
                  <a:srgbClr val="C00000"/>
                </a:solidFill>
              </a:rPr>
              <a:t>Официальная группа </a:t>
            </a:r>
          </a:p>
          <a:p>
            <a:pPr algn="ctr"/>
            <a:r>
              <a:rPr lang="ru-RU" sz="1600" b="1" dirty="0">
                <a:solidFill>
                  <a:srgbClr val="C00000"/>
                </a:solidFill>
              </a:rPr>
              <a:t>МО Лиговка-Ямская</a:t>
            </a:r>
          </a:p>
          <a:p>
            <a:pPr algn="ctr"/>
            <a:r>
              <a:rPr lang="ru-RU" sz="1600" b="1" dirty="0">
                <a:solidFill>
                  <a:srgbClr val="C00000"/>
                </a:solidFill>
              </a:rPr>
              <a:t>В социальной сети «ВКонтакте»  </a:t>
            </a:r>
          </a:p>
        </p:txBody>
      </p:sp>
    </p:spTree>
    <p:extLst>
      <p:ext uri="{BB962C8B-B14F-4D97-AF65-F5344CB8AC3E}">
        <p14:creationId xmlns:p14="http://schemas.microsoft.com/office/powerpoint/2010/main" val="251069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7560088-C380-47CB-AFD8-EEF3788B65B2}"/>
              </a:ext>
            </a:extLst>
          </p:cNvPr>
          <p:cNvSpPr>
            <a:spLocks noGrp="1"/>
          </p:cNvSpPr>
          <p:nvPr>
            <p:ph type="body" sz="quarter" idx="14"/>
          </p:nvPr>
        </p:nvSpPr>
        <p:spPr>
          <a:xfrm>
            <a:off x="750221" y="1719000"/>
            <a:ext cx="11060779" cy="4049712"/>
          </a:xfrm>
        </p:spPr>
        <p:txBody>
          <a:bodyPr>
            <a:normAutofit/>
          </a:bodyPr>
          <a:lstStyle/>
          <a:p>
            <a:pPr marL="514350" indent="-514350">
              <a:buAutoNum type="arabicPeriod"/>
            </a:pPr>
            <a:r>
              <a:rPr lang="ru-RU" sz="1800" dirty="0"/>
              <a:t>Общие положения …………………………………………………………………………………………………………………………………….. 3-4                     </a:t>
            </a:r>
          </a:p>
          <a:p>
            <a:pPr marL="514350" indent="-514350">
              <a:buAutoNum type="arabicPeriod"/>
            </a:pPr>
            <a:r>
              <a:rPr lang="ru-RU" sz="1800" dirty="0"/>
              <a:t>Информация о бюджете ……………………………………………………………………………………………………………………………. 5-7 </a:t>
            </a:r>
          </a:p>
          <a:p>
            <a:pPr marL="514350" indent="-514350">
              <a:buAutoNum type="arabicPeriod"/>
            </a:pPr>
            <a:r>
              <a:rPr lang="ru-RU" sz="1800" dirty="0"/>
              <a:t>Участие граждан в бюджетном процессе …………………………………………………………………………………………………. 8-9</a:t>
            </a:r>
          </a:p>
          <a:p>
            <a:pPr marL="514350" indent="-514350">
              <a:buAutoNum type="arabicPeriod"/>
            </a:pPr>
            <a:r>
              <a:rPr lang="ru-RU" sz="1800" dirty="0"/>
              <a:t>Основные характеристики внутригородского муниципального образования Санкт-Петербурга муниципальный округ Лиговка-Ямская …………………………………………………………………………………………………….. 10</a:t>
            </a:r>
          </a:p>
          <a:p>
            <a:pPr marL="514350" indent="-514350">
              <a:buAutoNum type="arabicPeriod"/>
            </a:pPr>
            <a:r>
              <a:rPr lang="ru-RU" sz="1800" dirty="0"/>
              <a:t> Бюджетный процесс в Муниципальном образовании Лиговка Ямская …………………………………………………. 11</a:t>
            </a:r>
          </a:p>
          <a:p>
            <a:pPr marL="514350" indent="-514350">
              <a:buAutoNum type="arabicPeriod"/>
            </a:pPr>
            <a:r>
              <a:rPr lang="ru-RU" sz="1800" dirty="0"/>
              <a:t>Основные параметры бюджета Муниципального образования …………………………………………………………… 12-13</a:t>
            </a:r>
          </a:p>
          <a:p>
            <a:pPr marL="514350" indent="-514350">
              <a:buAutoNum type="arabicPeriod"/>
            </a:pPr>
            <a:r>
              <a:rPr lang="ru-RU" sz="1800" dirty="0"/>
              <a:t>Расходы, запланированные проектом бюджета </a:t>
            </a:r>
            <a:r>
              <a:rPr lang="ru-RU" sz="1800" dirty="0">
                <a:solidFill>
                  <a:schemeClr val="tx2"/>
                </a:solidFill>
              </a:rPr>
              <a:t>в 2025 году и </a:t>
            </a:r>
            <a:r>
              <a:rPr lang="ru-RU" altLang="ru-RU" sz="1800" dirty="0">
                <a:solidFill>
                  <a:schemeClr val="tx2"/>
                </a:solidFill>
                <a:ea typeface="PT Serif" charset="0"/>
                <a:cs typeface="Times New Roman" panose="02020603050405020304" pitchFamily="18" charset="0"/>
                <a:sym typeface="PT Serif" charset="0"/>
              </a:rPr>
              <a:t>плановом периоде 2026-2027 годов …. 14-18</a:t>
            </a:r>
            <a:endParaRPr lang="ru-RU" sz="1800" dirty="0"/>
          </a:p>
          <a:p>
            <a:pPr marL="514350" indent="-514350">
              <a:buAutoNum type="arabicPeriod"/>
            </a:pPr>
            <a:r>
              <a:rPr lang="ru-RU" sz="1800" dirty="0"/>
              <a:t>Контактная информация ……………………………………………………………………………………………………………………………… 19 </a:t>
            </a:r>
          </a:p>
          <a:p>
            <a:pPr marL="514350" indent="-514350">
              <a:buAutoNum type="arabicPeriod"/>
            </a:pPr>
            <a:endParaRPr lang="ru-RU" dirty="0"/>
          </a:p>
          <a:p>
            <a:pPr marL="514350" indent="-514350">
              <a:buAutoNum type="arabicPeriod"/>
            </a:pPr>
            <a:endParaRPr lang="ru-RU" dirty="0"/>
          </a:p>
        </p:txBody>
      </p:sp>
      <p:sp>
        <p:nvSpPr>
          <p:cNvPr id="4" name="Прямоугольник 3">
            <a:extLst>
              <a:ext uri="{FF2B5EF4-FFF2-40B4-BE49-F238E27FC236}">
                <a16:creationId xmlns:a16="http://schemas.microsoft.com/office/drawing/2014/main" id="{ED33F4A3-64EC-496B-B375-A443F7C1881E}"/>
              </a:ext>
            </a:extLst>
          </p:cNvPr>
          <p:cNvSpPr/>
          <p:nvPr/>
        </p:nvSpPr>
        <p:spPr>
          <a:xfrm>
            <a:off x="0" y="0"/>
            <a:ext cx="12192000" cy="1314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Заголовок 11">
            <a:extLst>
              <a:ext uri="{FF2B5EF4-FFF2-40B4-BE49-F238E27FC236}">
                <a16:creationId xmlns:a16="http://schemas.microsoft.com/office/drawing/2014/main" id="{58E6DCE9-1224-4540-9990-794DEFE3DF5D}"/>
              </a:ext>
            </a:extLst>
          </p:cNvPr>
          <p:cNvSpPr>
            <a:spLocks noGrp="1"/>
          </p:cNvSpPr>
          <p:nvPr>
            <p:ph type="title"/>
          </p:nvPr>
        </p:nvSpPr>
        <p:spPr>
          <a:xfrm>
            <a:off x="759451" y="139474"/>
            <a:ext cx="10515600" cy="1035051"/>
          </a:xfrm>
        </p:spPr>
        <p:txBody>
          <a:bodyPr>
            <a:normAutofit/>
          </a:bodyPr>
          <a:lstStyle/>
          <a:p>
            <a:pPr algn="ctr"/>
            <a:r>
              <a:rPr lang="ru-RU" sz="5400" b="1" dirty="0">
                <a:solidFill>
                  <a:schemeClr val="bg1"/>
                </a:solidFill>
              </a:rPr>
              <a:t>Содержание: </a:t>
            </a:r>
          </a:p>
        </p:txBody>
      </p:sp>
    </p:spTree>
    <p:extLst>
      <p:ext uri="{BB962C8B-B14F-4D97-AF65-F5344CB8AC3E}">
        <p14:creationId xmlns:p14="http://schemas.microsoft.com/office/powerpoint/2010/main" val="106884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70A0197-239A-4D9E-9BB6-DF3DACDBFD6D}"/>
              </a:ext>
            </a:extLst>
          </p:cNvPr>
          <p:cNvSpPr>
            <a:spLocks noGrp="1"/>
          </p:cNvSpPr>
          <p:nvPr>
            <p:ph type="title"/>
          </p:nvPr>
        </p:nvSpPr>
        <p:spPr>
          <a:xfrm>
            <a:off x="838200" y="213437"/>
            <a:ext cx="10515599" cy="1325563"/>
          </a:xfrm>
        </p:spPr>
        <p:txBody>
          <a:bodyPr/>
          <a:lstStyle/>
          <a:p>
            <a:pPr algn="ctr"/>
            <a:r>
              <a:rPr lang="ru-RU" b="1" dirty="0">
                <a:solidFill>
                  <a:schemeClr val="accent1"/>
                </a:solidFill>
              </a:rPr>
              <a:t>Общие положения </a:t>
            </a:r>
            <a:endParaRPr lang="ru-RU" dirty="0"/>
          </a:p>
        </p:txBody>
      </p:sp>
      <p:sp>
        <p:nvSpPr>
          <p:cNvPr id="8" name="Текст 7">
            <a:extLst>
              <a:ext uri="{FF2B5EF4-FFF2-40B4-BE49-F238E27FC236}">
                <a16:creationId xmlns:a16="http://schemas.microsoft.com/office/drawing/2014/main" id="{45EA6CA2-CA1B-4645-8D21-B50B8561DEDF}"/>
              </a:ext>
            </a:extLst>
          </p:cNvPr>
          <p:cNvSpPr>
            <a:spLocks noGrp="1"/>
          </p:cNvSpPr>
          <p:nvPr>
            <p:ph type="body" sz="quarter" idx="14"/>
          </p:nvPr>
        </p:nvSpPr>
        <p:spPr>
          <a:xfrm>
            <a:off x="741000" y="1539000"/>
            <a:ext cx="11305273" cy="1325563"/>
          </a:xfrm>
        </p:spPr>
        <p:txBody>
          <a:bodyPr>
            <a:normAutofit/>
          </a:bodyPr>
          <a:lstStyle/>
          <a:p>
            <a:r>
              <a:rPr lang="ru-RU" sz="2400" b="1" dirty="0">
                <a:solidFill>
                  <a:srgbClr val="C00000"/>
                </a:solidFill>
              </a:rPr>
              <a:t>Бюджет для граждан </a:t>
            </a:r>
            <a:r>
              <a:rPr lang="ru-RU" sz="2400" dirty="0">
                <a:solidFill>
                  <a:schemeClr val="tx2"/>
                </a:solidFill>
              </a:rPr>
              <a:t>– документ, в котором  в доступной и понятной для граждан форме показаны основные параметры бюджета Муниципального образования. </a:t>
            </a:r>
            <a:endParaRPr lang="en-US" sz="2400" dirty="0">
              <a:solidFill>
                <a:schemeClr val="tx2"/>
              </a:solidFill>
            </a:endParaRPr>
          </a:p>
          <a:p>
            <a:endParaRPr lang="ru-RU" dirty="0"/>
          </a:p>
        </p:txBody>
      </p:sp>
      <p:sp>
        <p:nvSpPr>
          <p:cNvPr id="10" name="TextBox 9">
            <a:extLst>
              <a:ext uri="{FF2B5EF4-FFF2-40B4-BE49-F238E27FC236}">
                <a16:creationId xmlns:a16="http://schemas.microsoft.com/office/drawing/2014/main" id="{EB789778-0065-44B2-BC08-BC23042E23A9}"/>
              </a:ext>
            </a:extLst>
          </p:cNvPr>
          <p:cNvSpPr txBox="1"/>
          <p:nvPr/>
        </p:nvSpPr>
        <p:spPr>
          <a:xfrm>
            <a:off x="737153" y="2468778"/>
            <a:ext cx="10945307" cy="1569660"/>
          </a:xfrm>
          <a:prstGeom prst="rect">
            <a:avLst/>
          </a:prstGeom>
          <a:noFill/>
        </p:spPr>
        <p:txBody>
          <a:bodyPr wrap="square">
            <a:spAutoFit/>
          </a:bodyPr>
          <a:lstStyle/>
          <a:p>
            <a:r>
              <a:rPr lang="ru-RU" sz="2400" b="1" dirty="0">
                <a:solidFill>
                  <a:srgbClr val="C00000"/>
                </a:solidFill>
              </a:rPr>
              <a:t>Бюджет Муниципального образования </a:t>
            </a:r>
            <a:r>
              <a:rPr lang="ru-RU" sz="2400" dirty="0">
                <a:solidFill>
                  <a:schemeClr val="tx2"/>
                </a:solidFill>
              </a:rPr>
              <a:t>– </a:t>
            </a:r>
            <a:r>
              <a:rPr lang="ru-RU" sz="2400" i="0" dirty="0">
                <a:solidFill>
                  <a:schemeClr val="accent2">
                    <a:lumMod val="75000"/>
                  </a:schemeClr>
                </a:solidFill>
                <a:effectLst/>
              </a:rPr>
              <a:t>это форма накопления и расходования денежных средств из расчёта одного финансового года, необходимых для решения задач и выполнения функций местного самоуправления через исполнение расходных обязательств образования.</a:t>
            </a:r>
            <a:r>
              <a:rPr lang="ru-RU" sz="2400" dirty="0">
                <a:solidFill>
                  <a:schemeClr val="accent2">
                    <a:lumMod val="75000"/>
                  </a:schemeClr>
                </a:solidFill>
              </a:rPr>
              <a:t> </a:t>
            </a:r>
          </a:p>
        </p:txBody>
      </p:sp>
      <p:sp>
        <p:nvSpPr>
          <p:cNvPr id="12" name="TextBox 11">
            <a:extLst>
              <a:ext uri="{FF2B5EF4-FFF2-40B4-BE49-F238E27FC236}">
                <a16:creationId xmlns:a16="http://schemas.microsoft.com/office/drawing/2014/main" id="{0885E613-7959-4ABD-ABA9-215BAA78C310}"/>
              </a:ext>
            </a:extLst>
          </p:cNvPr>
          <p:cNvSpPr txBox="1"/>
          <p:nvPr/>
        </p:nvSpPr>
        <p:spPr>
          <a:xfrm>
            <a:off x="737153" y="4183386"/>
            <a:ext cx="11073847" cy="1938992"/>
          </a:xfrm>
          <a:prstGeom prst="rect">
            <a:avLst/>
          </a:prstGeom>
          <a:noFill/>
        </p:spPr>
        <p:txBody>
          <a:bodyPr wrap="square">
            <a:spAutoFit/>
          </a:bodyPr>
          <a:lstStyle/>
          <a:p>
            <a:r>
              <a:rPr lang="ru-RU" sz="2400" b="1" dirty="0">
                <a:solidFill>
                  <a:srgbClr val="C00000"/>
                </a:solidFill>
              </a:rPr>
              <a:t>Муниципальная программа </a:t>
            </a:r>
            <a:r>
              <a:rPr lang="ru-RU" sz="2400" dirty="0">
                <a:solidFill>
                  <a:schemeClr val="tx2"/>
                </a:solidFill>
              </a:rPr>
              <a:t>– </a:t>
            </a:r>
            <a:r>
              <a:rPr lang="ru-RU" sz="2400" i="0" dirty="0">
                <a:solidFill>
                  <a:schemeClr val="tx2"/>
                </a:solidFill>
                <a:effectLst/>
              </a:rPr>
              <a:t>документ стратегического планирования, содержащий комплекс планируемых мероприятий, взаимоувязанных по задачам, срокам осуществления, исполнителям и ресурсам и обеспечивающих наиболее эффективное достижение целей и решение задач социально-экономического развития муниципального образования.</a:t>
            </a:r>
            <a:endParaRPr lang="ru-RU" sz="2400" dirty="0">
              <a:solidFill>
                <a:schemeClr val="tx2"/>
              </a:solidFill>
            </a:endParaRPr>
          </a:p>
        </p:txBody>
      </p:sp>
    </p:spTree>
    <p:extLst>
      <p:ext uri="{BB962C8B-B14F-4D97-AF65-F5344CB8AC3E}">
        <p14:creationId xmlns:p14="http://schemas.microsoft.com/office/powerpoint/2010/main" val="3283511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70A0197-239A-4D9E-9BB6-DF3DACDBFD6D}"/>
              </a:ext>
            </a:extLst>
          </p:cNvPr>
          <p:cNvSpPr>
            <a:spLocks noGrp="1"/>
          </p:cNvSpPr>
          <p:nvPr>
            <p:ph type="title"/>
          </p:nvPr>
        </p:nvSpPr>
        <p:spPr>
          <a:xfrm>
            <a:off x="838200" y="213437"/>
            <a:ext cx="10515599" cy="1325563"/>
          </a:xfrm>
        </p:spPr>
        <p:txBody>
          <a:bodyPr/>
          <a:lstStyle/>
          <a:p>
            <a:pPr algn="ctr"/>
            <a:r>
              <a:rPr lang="ru-RU" b="1" dirty="0">
                <a:solidFill>
                  <a:schemeClr val="accent1"/>
                </a:solidFill>
              </a:rPr>
              <a:t>Общие положения </a:t>
            </a:r>
            <a:endParaRPr lang="ru-RU" dirty="0"/>
          </a:p>
        </p:txBody>
      </p:sp>
      <p:sp>
        <p:nvSpPr>
          <p:cNvPr id="8" name="Текст 7">
            <a:extLst>
              <a:ext uri="{FF2B5EF4-FFF2-40B4-BE49-F238E27FC236}">
                <a16:creationId xmlns:a16="http://schemas.microsoft.com/office/drawing/2014/main" id="{45EA6CA2-CA1B-4645-8D21-B50B8561DEDF}"/>
              </a:ext>
            </a:extLst>
          </p:cNvPr>
          <p:cNvSpPr>
            <a:spLocks noGrp="1"/>
          </p:cNvSpPr>
          <p:nvPr>
            <p:ph type="body" sz="quarter" idx="14"/>
          </p:nvPr>
        </p:nvSpPr>
        <p:spPr>
          <a:xfrm>
            <a:off x="740775" y="1341108"/>
            <a:ext cx="11305273" cy="1325563"/>
          </a:xfrm>
        </p:spPr>
        <p:txBody>
          <a:bodyPr>
            <a:normAutofit/>
          </a:bodyPr>
          <a:lstStyle/>
          <a:p>
            <a:r>
              <a:rPr lang="ru-RU" sz="2400" b="1" dirty="0">
                <a:solidFill>
                  <a:srgbClr val="C00000"/>
                </a:solidFill>
              </a:rPr>
              <a:t>Доходы бюджета </a:t>
            </a:r>
            <a:r>
              <a:rPr lang="ru-RU" sz="2400" dirty="0">
                <a:solidFill>
                  <a:schemeClr val="tx2"/>
                </a:solidFill>
              </a:rPr>
              <a:t>– </a:t>
            </a:r>
            <a:r>
              <a:rPr lang="ru-RU" sz="2400" b="0" i="0" dirty="0">
                <a:solidFill>
                  <a:schemeClr val="tx2"/>
                </a:solidFill>
                <a:effectLst/>
              </a:rPr>
              <a:t>денежные средства, поступающие в безвозмездном и безвозвратном порядке в соответствии с действующим законодательством в распоряжение органов местного самоуправления.</a:t>
            </a:r>
            <a:endParaRPr lang="en-US" sz="2400" dirty="0">
              <a:solidFill>
                <a:schemeClr val="tx2"/>
              </a:solidFill>
            </a:endParaRPr>
          </a:p>
          <a:p>
            <a:endParaRPr lang="ru-RU" dirty="0"/>
          </a:p>
        </p:txBody>
      </p:sp>
      <p:sp>
        <p:nvSpPr>
          <p:cNvPr id="10" name="TextBox 9">
            <a:extLst>
              <a:ext uri="{FF2B5EF4-FFF2-40B4-BE49-F238E27FC236}">
                <a16:creationId xmlns:a16="http://schemas.microsoft.com/office/drawing/2014/main" id="{EB789778-0065-44B2-BC08-BC23042E23A9}"/>
              </a:ext>
            </a:extLst>
          </p:cNvPr>
          <p:cNvSpPr txBox="1"/>
          <p:nvPr/>
        </p:nvSpPr>
        <p:spPr>
          <a:xfrm>
            <a:off x="737153" y="2529000"/>
            <a:ext cx="10945307" cy="1200329"/>
          </a:xfrm>
          <a:prstGeom prst="rect">
            <a:avLst/>
          </a:prstGeom>
          <a:noFill/>
        </p:spPr>
        <p:txBody>
          <a:bodyPr wrap="square">
            <a:spAutoFit/>
          </a:bodyPr>
          <a:lstStyle/>
          <a:p>
            <a:r>
              <a:rPr lang="ru-RU" sz="2400" b="1" dirty="0">
                <a:solidFill>
                  <a:srgbClr val="C00000"/>
                </a:solidFill>
              </a:rPr>
              <a:t>Расходы бюджета </a:t>
            </a:r>
            <a:r>
              <a:rPr lang="ru-RU" sz="2400" dirty="0">
                <a:solidFill>
                  <a:schemeClr val="tx2"/>
                </a:solidFill>
              </a:rPr>
              <a:t>– </a:t>
            </a:r>
            <a:r>
              <a:rPr lang="ru-RU" sz="2400" b="0" i="0" dirty="0">
                <a:solidFill>
                  <a:schemeClr val="tx2"/>
                </a:solidFill>
                <a:effectLst/>
              </a:rPr>
              <a:t>это денежные средства, выплачиваемые из бюджета, за исключением средств, являющихся в соответствии с Бюджетным кодексом Российской Федерации источниками финансирования дефицита бюджета.</a:t>
            </a:r>
            <a:endParaRPr lang="ru-RU" sz="2400" dirty="0">
              <a:solidFill>
                <a:schemeClr val="tx2"/>
              </a:solidFill>
            </a:endParaRPr>
          </a:p>
        </p:txBody>
      </p:sp>
      <p:sp>
        <p:nvSpPr>
          <p:cNvPr id="12" name="TextBox 11">
            <a:extLst>
              <a:ext uri="{FF2B5EF4-FFF2-40B4-BE49-F238E27FC236}">
                <a16:creationId xmlns:a16="http://schemas.microsoft.com/office/drawing/2014/main" id="{0885E613-7959-4ABD-ABA9-215BAA78C310}"/>
              </a:ext>
            </a:extLst>
          </p:cNvPr>
          <p:cNvSpPr txBox="1"/>
          <p:nvPr/>
        </p:nvSpPr>
        <p:spPr>
          <a:xfrm>
            <a:off x="737153" y="3960497"/>
            <a:ext cx="11305273" cy="461665"/>
          </a:xfrm>
          <a:prstGeom prst="rect">
            <a:avLst/>
          </a:prstGeom>
          <a:noFill/>
        </p:spPr>
        <p:txBody>
          <a:bodyPr wrap="square">
            <a:spAutoFit/>
          </a:bodyPr>
          <a:lstStyle/>
          <a:p>
            <a:r>
              <a:rPr lang="ru-RU" sz="2400" b="1" dirty="0">
                <a:solidFill>
                  <a:srgbClr val="C00000"/>
                </a:solidFill>
              </a:rPr>
              <a:t>Непрограммные расходы </a:t>
            </a:r>
            <a:r>
              <a:rPr lang="ru-RU" sz="2400" dirty="0">
                <a:solidFill>
                  <a:schemeClr val="tx2"/>
                </a:solidFill>
              </a:rPr>
              <a:t>– </a:t>
            </a:r>
            <a:r>
              <a:rPr lang="ru-RU" sz="2400" spc="-5" dirty="0">
                <a:solidFill>
                  <a:schemeClr val="tx2"/>
                </a:solidFill>
                <a:cs typeface="Times New Roman" panose="02020603050405020304" pitchFamily="18" charset="0"/>
              </a:rPr>
              <a:t>расходы, не включённые в муниципальные программы.</a:t>
            </a:r>
            <a:endParaRPr lang="ru-RU" sz="2400" dirty="0">
              <a:solidFill>
                <a:schemeClr val="tx2"/>
              </a:solidFill>
            </a:endParaRPr>
          </a:p>
        </p:txBody>
      </p:sp>
      <p:sp>
        <p:nvSpPr>
          <p:cNvPr id="7" name="TextBox 6">
            <a:extLst>
              <a:ext uri="{FF2B5EF4-FFF2-40B4-BE49-F238E27FC236}">
                <a16:creationId xmlns:a16="http://schemas.microsoft.com/office/drawing/2014/main" id="{CB9EE05F-73EB-42A4-B919-BDF6B24FABE4}"/>
              </a:ext>
            </a:extLst>
          </p:cNvPr>
          <p:cNvSpPr txBox="1"/>
          <p:nvPr/>
        </p:nvSpPr>
        <p:spPr>
          <a:xfrm>
            <a:off x="737153" y="4633059"/>
            <a:ext cx="10964395" cy="1569660"/>
          </a:xfrm>
          <a:prstGeom prst="rect">
            <a:avLst/>
          </a:prstGeom>
          <a:noFill/>
        </p:spPr>
        <p:txBody>
          <a:bodyPr wrap="square">
            <a:spAutoFit/>
          </a:bodyPr>
          <a:lstStyle/>
          <a:p>
            <a:pPr marL="13970" algn="just">
              <a:lnSpc>
                <a:spcPct val="100000"/>
              </a:lnSpc>
              <a:spcBef>
                <a:spcPts val="1345"/>
              </a:spcBef>
            </a:pPr>
            <a:r>
              <a:rPr lang="ru-RU" sz="2400" b="1" spc="-5" dirty="0">
                <a:solidFill>
                  <a:srgbClr val="C00000"/>
                </a:solidFill>
                <a:cs typeface="Times New Roman" panose="02020603050405020304" pitchFamily="18" charset="0"/>
              </a:rPr>
              <a:t>Условно-утвержденные расходы </a:t>
            </a:r>
            <a:r>
              <a:rPr lang="ru-RU" sz="2400" spc="-5" dirty="0">
                <a:solidFill>
                  <a:schemeClr val="tx2"/>
                </a:solidFill>
                <a:cs typeface="Times New Roman" panose="02020603050405020304" pitchFamily="18" charset="0"/>
              </a:rPr>
              <a:t>- это средства, предусмотренные в расходной части бюджета, но не распределенные в плановом периоде по разделам, подразделам и видам расходов, которые позволяют создать определённый резерв денежных средств на случай непредвиденного сокращения доходов.</a:t>
            </a:r>
          </a:p>
        </p:txBody>
      </p:sp>
    </p:spTree>
    <p:extLst>
      <p:ext uri="{BB962C8B-B14F-4D97-AF65-F5344CB8AC3E}">
        <p14:creationId xmlns:p14="http://schemas.microsoft.com/office/powerpoint/2010/main" val="594530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7560088-C380-47CB-AFD8-EEF3788B65B2}"/>
              </a:ext>
            </a:extLst>
          </p:cNvPr>
          <p:cNvSpPr>
            <a:spLocks noGrp="1"/>
          </p:cNvSpPr>
          <p:nvPr>
            <p:ph type="body" sz="quarter" idx="14"/>
          </p:nvPr>
        </p:nvSpPr>
        <p:spPr>
          <a:xfrm>
            <a:off x="873918" y="1629000"/>
            <a:ext cx="10444163" cy="450412"/>
          </a:xfrm>
        </p:spPr>
        <p:txBody>
          <a:bodyPr>
            <a:normAutofit lnSpcReduction="10000"/>
          </a:bodyPr>
          <a:lstStyle/>
          <a:p>
            <a:pPr algn="ctr"/>
            <a:r>
              <a:rPr lang="ru-RU" dirty="0"/>
              <a:t>Дефицит и профицит бюджета</a:t>
            </a:r>
          </a:p>
          <a:p>
            <a:pPr marL="514350" indent="-514350">
              <a:buAutoNum type="arabicPeriod"/>
            </a:pPr>
            <a:endParaRPr lang="ru-RU" dirty="0"/>
          </a:p>
        </p:txBody>
      </p:sp>
      <p:sp>
        <p:nvSpPr>
          <p:cNvPr id="4" name="Прямоугольник 3">
            <a:extLst>
              <a:ext uri="{FF2B5EF4-FFF2-40B4-BE49-F238E27FC236}">
                <a16:creationId xmlns:a16="http://schemas.microsoft.com/office/drawing/2014/main" id="{ED33F4A3-64EC-496B-B375-A443F7C1881E}"/>
              </a:ext>
            </a:extLst>
          </p:cNvPr>
          <p:cNvSpPr/>
          <p:nvPr/>
        </p:nvSpPr>
        <p:spPr>
          <a:xfrm>
            <a:off x="0" y="0"/>
            <a:ext cx="12192000" cy="1314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Заголовок 11">
            <a:extLst>
              <a:ext uri="{FF2B5EF4-FFF2-40B4-BE49-F238E27FC236}">
                <a16:creationId xmlns:a16="http://schemas.microsoft.com/office/drawing/2014/main" id="{58E6DCE9-1224-4540-9990-794DEFE3DF5D}"/>
              </a:ext>
            </a:extLst>
          </p:cNvPr>
          <p:cNvSpPr>
            <a:spLocks noGrp="1"/>
          </p:cNvSpPr>
          <p:nvPr>
            <p:ph type="title"/>
          </p:nvPr>
        </p:nvSpPr>
        <p:spPr>
          <a:xfrm>
            <a:off x="838199" y="139474"/>
            <a:ext cx="10515600" cy="1035051"/>
          </a:xfrm>
        </p:spPr>
        <p:txBody>
          <a:bodyPr>
            <a:normAutofit fontScale="90000"/>
          </a:bodyPr>
          <a:lstStyle/>
          <a:p>
            <a:pPr algn="ctr"/>
            <a:r>
              <a:rPr lang="ru-RU" sz="7300" b="1" dirty="0">
                <a:solidFill>
                  <a:schemeClr val="bg1"/>
                </a:solidFill>
              </a:rPr>
              <a:t>Информация о бюджете </a:t>
            </a:r>
            <a:endParaRPr lang="ru-RU" sz="5400" b="1" dirty="0">
              <a:solidFill>
                <a:schemeClr val="bg1"/>
              </a:solidFill>
            </a:endParaRPr>
          </a:p>
        </p:txBody>
      </p:sp>
      <p:sp>
        <p:nvSpPr>
          <p:cNvPr id="2" name="TextBox 1">
            <a:extLst>
              <a:ext uri="{FF2B5EF4-FFF2-40B4-BE49-F238E27FC236}">
                <a16:creationId xmlns:a16="http://schemas.microsoft.com/office/drawing/2014/main" id="{FF82831A-A675-444B-8EF0-639A5DFA089D}"/>
              </a:ext>
            </a:extLst>
          </p:cNvPr>
          <p:cNvSpPr txBox="1"/>
          <p:nvPr/>
        </p:nvSpPr>
        <p:spPr>
          <a:xfrm>
            <a:off x="561000" y="2291044"/>
            <a:ext cx="5725050" cy="1200329"/>
          </a:xfrm>
          <a:prstGeom prst="rect">
            <a:avLst/>
          </a:prstGeom>
          <a:noFill/>
        </p:spPr>
        <p:txBody>
          <a:bodyPr wrap="square" rtlCol="0">
            <a:spAutoFit/>
          </a:bodyPr>
          <a:lstStyle/>
          <a:p>
            <a:pPr algn="just"/>
            <a:r>
              <a:rPr lang="ru-RU" sz="2400" b="1" i="0" dirty="0">
                <a:solidFill>
                  <a:srgbClr val="C00000"/>
                </a:solidFill>
                <a:effectLst/>
              </a:rPr>
              <a:t>Дефицит бюджета</a:t>
            </a:r>
            <a:r>
              <a:rPr lang="ru-RU" sz="2400" b="0" i="0" dirty="0">
                <a:solidFill>
                  <a:srgbClr val="C00000"/>
                </a:solidFill>
                <a:effectLst/>
              </a:rPr>
              <a:t> </a:t>
            </a:r>
            <a:r>
              <a:rPr lang="ru-RU" sz="2400" b="0" i="0" dirty="0">
                <a:solidFill>
                  <a:srgbClr val="333333"/>
                </a:solidFill>
                <a:effectLst/>
              </a:rPr>
              <a:t>— </a:t>
            </a:r>
            <a:r>
              <a:rPr lang="ru-RU" sz="2400" b="0" i="0" dirty="0">
                <a:solidFill>
                  <a:schemeClr val="accent1"/>
                </a:solidFill>
                <a:effectLst/>
              </a:rPr>
              <a:t>это ситуация, при которой затраты превышают доходы в течение выбранного периода. </a:t>
            </a:r>
            <a:endParaRPr lang="ru-RU" sz="2400" dirty="0">
              <a:solidFill>
                <a:schemeClr val="accent1"/>
              </a:solidFill>
            </a:endParaRPr>
          </a:p>
        </p:txBody>
      </p:sp>
      <p:pic>
        <p:nvPicPr>
          <p:cNvPr id="1028" name="Picture 4" descr="Picture background">
            <a:extLst>
              <a:ext uri="{FF2B5EF4-FFF2-40B4-BE49-F238E27FC236}">
                <a16:creationId xmlns:a16="http://schemas.microsoft.com/office/drawing/2014/main" id="{A9AE6F27-E0B6-4B05-8312-DE59EFB943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972" y="3728917"/>
            <a:ext cx="3582000" cy="26865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D7BAD44-6562-4C9E-AB85-9EEC4D395304}"/>
              </a:ext>
            </a:extLst>
          </p:cNvPr>
          <p:cNvSpPr txBox="1"/>
          <p:nvPr/>
        </p:nvSpPr>
        <p:spPr>
          <a:xfrm>
            <a:off x="3171000" y="5409000"/>
            <a:ext cx="1035000" cy="369332"/>
          </a:xfrm>
          <a:prstGeom prst="rect">
            <a:avLst/>
          </a:prstGeom>
          <a:noFill/>
        </p:spPr>
        <p:txBody>
          <a:bodyPr wrap="square" rtlCol="0">
            <a:spAutoFit/>
          </a:bodyPr>
          <a:lstStyle/>
          <a:p>
            <a:r>
              <a:rPr lang="ru-RU" dirty="0">
                <a:solidFill>
                  <a:schemeClr val="accent1"/>
                </a:solidFill>
              </a:rPr>
              <a:t>Доход</a:t>
            </a:r>
          </a:p>
        </p:txBody>
      </p:sp>
      <p:sp>
        <p:nvSpPr>
          <p:cNvPr id="7" name="TextBox 6">
            <a:extLst>
              <a:ext uri="{FF2B5EF4-FFF2-40B4-BE49-F238E27FC236}">
                <a16:creationId xmlns:a16="http://schemas.microsoft.com/office/drawing/2014/main" id="{7DF4EBC0-7AB6-43CB-BD86-2DF813FF055C}"/>
              </a:ext>
            </a:extLst>
          </p:cNvPr>
          <p:cNvSpPr txBox="1"/>
          <p:nvPr/>
        </p:nvSpPr>
        <p:spPr>
          <a:xfrm>
            <a:off x="1101000" y="6230751"/>
            <a:ext cx="1260000" cy="369332"/>
          </a:xfrm>
          <a:prstGeom prst="rect">
            <a:avLst/>
          </a:prstGeom>
          <a:noFill/>
        </p:spPr>
        <p:txBody>
          <a:bodyPr wrap="square" rtlCol="0">
            <a:spAutoFit/>
          </a:bodyPr>
          <a:lstStyle/>
          <a:p>
            <a:r>
              <a:rPr lang="ru-RU" dirty="0">
                <a:solidFill>
                  <a:schemeClr val="accent1"/>
                </a:solidFill>
              </a:rPr>
              <a:t>Расход</a:t>
            </a:r>
            <a:r>
              <a:rPr lang="ru-RU" dirty="0"/>
              <a:t> </a:t>
            </a:r>
          </a:p>
        </p:txBody>
      </p:sp>
      <p:sp>
        <p:nvSpPr>
          <p:cNvPr id="11" name="TextBox 10">
            <a:extLst>
              <a:ext uri="{FF2B5EF4-FFF2-40B4-BE49-F238E27FC236}">
                <a16:creationId xmlns:a16="http://schemas.microsoft.com/office/drawing/2014/main" id="{D37B0873-5D42-4F40-9139-B41C8D311AE1}"/>
              </a:ext>
            </a:extLst>
          </p:cNvPr>
          <p:cNvSpPr txBox="1"/>
          <p:nvPr/>
        </p:nvSpPr>
        <p:spPr>
          <a:xfrm>
            <a:off x="6861000" y="2309725"/>
            <a:ext cx="5086970" cy="1200329"/>
          </a:xfrm>
          <a:prstGeom prst="rect">
            <a:avLst/>
          </a:prstGeom>
          <a:noFill/>
        </p:spPr>
        <p:txBody>
          <a:bodyPr wrap="square">
            <a:spAutoFit/>
          </a:bodyPr>
          <a:lstStyle/>
          <a:p>
            <a:pPr algn="just"/>
            <a:r>
              <a:rPr lang="ru-RU" sz="2400" b="1" i="0" dirty="0">
                <a:solidFill>
                  <a:srgbClr val="C00000"/>
                </a:solidFill>
                <a:effectLst/>
              </a:rPr>
              <a:t>Профицит бюджета </a:t>
            </a:r>
            <a:r>
              <a:rPr lang="ru-RU" sz="2400" i="0" dirty="0">
                <a:solidFill>
                  <a:schemeClr val="accent1"/>
                </a:solidFill>
                <a:effectLst/>
              </a:rPr>
              <a:t>– ситуация, при которой доходы превышают затраты в течение выбранного периода </a:t>
            </a:r>
            <a:r>
              <a:rPr lang="ru-RU" sz="2400" i="0" dirty="0">
                <a:solidFill>
                  <a:srgbClr val="C00000"/>
                </a:solidFill>
                <a:effectLst/>
              </a:rPr>
              <a:t> </a:t>
            </a:r>
            <a:endParaRPr lang="ru-RU" sz="2400" dirty="0">
              <a:solidFill>
                <a:schemeClr val="accent1"/>
              </a:solidFill>
            </a:endParaRPr>
          </a:p>
        </p:txBody>
      </p:sp>
      <p:pic>
        <p:nvPicPr>
          <p:cNvPr id="12" name="Picture 4" descr="Picture background">
            <a:extLst>
              <a:ext uri="{FF2B5EF4-FFF2-40B4-BE49-F238E27FC236}">
                <a16:creationId xmlns:a16="http://schemas.microsoft.com/office/drawing/2014/main" id="{0EB970D3-EAAD-4EDE-8FD6-E53863D64E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000" y="3728917"/>
            <a:ext cx="3582000" cy="26865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7BF697D-E165-4B3B-AD22-2E6BC745F31C}"/>
              </a:ext>
            </a:extLst>
          </p:cNvPr>
          <p:cNvSpPr txBox="1"/>
          <p:nvPr/>
        </p:nvSpPr>
        <p:spPr>
          <a:xfrm>
            <a:off x="7716000" y="6225265"/>
            <a:ext cx="1035000" cy="369332"/>
          </a:xfrm>
          <a:prstGeom prst="rect">
            <a:avLst/>
          </a:prstGeom>
          <a:noFill/>
        </p:spPr>
        <p:txBody>
          <a:bodyPr wrap="square" rtlCol="0">
            <a:spAutoFit/>
          </a:bodyPr>
          <a:lstStyle/>
          <a:p>
            <a:r>
              <a:rPr lang="ru-RU" dirty="0">
                <a:solidFill>
                  <a:schemeClr val="accent1"/>
                </a:solidFill>
              </a:rPr>
              <a:t>Доход</a:t>
            </a:r>
          </a:p>
        </p:txBody>
      </p:sp>
      <p:sp>
        <p:nvSpPr>
          <p:cNvPr id="14" name="TextBox 13">
            <a:extLst>
              <a:ext uri="{FF2B5EF4-FFF2-40B4-BE49-F238E27FC236}">
                <a16:creationId xmlns:a16="http://schemas.microsoft.com/office/drawing/2014/main" id="{7E63FFD6-BCBD-4002-BA46-8F495D94D410}"/>
              </a:ext>
            </a:extLst>
          </p:cNvPr>
          <p:cNvSpPr txBox="1"/>
          <p:nvPr/>
        </p:nvSpPr>
        <p:spPr>
          <a:xfrm>
            <a:off x="9831000" y="5403196"/>
            <a:ext cx="1260000" cy="369332"/>
          </a:xfrm>
          <a:prstGeom prst="rect">
            <a:avLst/>
          </a:prstGeom>
          <a:noFill/>
        </p:spPr>
        <p:txBody>
          <a:bodyPr wrap="square" rtlCol="0">
            <a:spAutoFit/>
          </a:bodyPr>
          <a:lstStyle/>
          <a:p>
            <a:r>
              <a:rPr lang="ru-RU" dirty="0">
                <a:solidFill>
                  <a:schemeClr val="accent1"/>
                </a:solidFill>
              </a:rPr>
              <a:t>Расход</a:t>
            </a:r>
            <a:r>
              <a:rPr lang="ru-RU" dirty="0"/>
              <a:t> </a:t>
            </a:r>
          </a:p>
        </p:txBody>
      </p:sp>
    </p:spTree>
    <p:extLst>
      <p:ext uri="{BB962C8B-B14F-4D97-AF65-F5344CB8AC3E}">
        <p14:creationId xmlns:p14="http://schemas.microsoft.com/office/powerpoint/2010/main" val="999410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7560088-C380-47CB-AFD8-EEF3788B65B2}"/>
              </a:ext>
            </a:extLst>
          </p:cNvPr>
          <p:cNvSpPr>
            <a:spLocks noGrp="1"/>
          </p:cNvSpPr>
          <p:nvPr>
            <p:ph type="body" sz="quarter" idx="14"/>
          </p:nvPr>
        </p:nvSpPr>
        <p:spPr>
          <a:xfrm>
            <a:off x="873919" y="2259000"/>
            <a:ext cx="10444162" cy="450412"/>
          </a:xfrm>
        </p:spPr>
        <p:txBody>
          <a:bodyPr>
            <a:noAutofit/>
          </a:bodyPr>
          <a:lstStyle/>
          <a:p>
            <a:pPr algn="ctr"/>
            <a:r>
              <a:rPr lang="ru-RU" sz="2400" b="1" dirty="0">
                <a:solidFill>
                  <a:srgbClr val="C00000"/>
                </a:solidFill>
              </a:rPr>
              <a:t>М</a:t>
            </a:r>
            <a:r>
              <a:rPr lang="ru-RU" sz="2400" b="1" i="0" dirty="0">
                <a:solidFill>
                  <a:srgbClr val="C00000"/>
                </a:solidFill>
                <a:effectLst/>
              </a:rPr>
              <a:t>ежбюджетные</a:t>
            </a:r>
            <a:r>
              <a:rPr lang="ru-RU" sz="2400" b="0" i="0" dirty="0">
                <a:solidFill>
                  <a:srgbClr val="C00000"/>
                </a:solidFill>
                <a:effectLst/>
              </a:rPr>
              <a:t> </a:t>
            </a:r>
            <a:r>
              <a:rPr lang="ru-RU" sz="2400" b="1" i="0" dirty="0">
                <a:solidFill>
                  <a:srgbClr val="C00000"/>
                </a:solidFill>
                <a:effectLst/>
              </a:rPr>
              <a:t>трансферты</a:t>
            </a:r>
            <a:r>
              <a:rPr lang="ru-RU" sz="2400" b="0" i="0" dirty="0">
                <a:solidFill>
                  <a:srgbClr val="C00000"/>
                </a:solidFill>
                <a:effectLst/>
              </a:rPr>
              <a:t> </a:t>
            </a:r>
            <a:r>
              <a:rPr lang="ru-RU" sz="2400" b="0" i="0" dirty="0">
                <a:solidFill>
                  <a:schemeClr val="tx2"/>
                </a:solidFill>
                <a:effectLst/>
              </a:rPr>
              <a:t>- средства  предоставляемые одним бюджетом  другому, межбюджетные трансферы формируют значительную часть бюджетов всех уровней.</a:t>
            </a:r>
            <a:endParaRPr lang="ru-RU" sz="2400" dirty="0">
              <a:solidFill>
                <a:schemeClr val="tx2"/>
              </a:solidFill>
            </a:endParaRPr>
          </a:p>
        </p:txBody>
      </p:sp>
      <p:sp>
        <p:nvSpPr>
          <p:cNvPr id="4" name="Прямоугольник 3">
            <a:extLst>
              <a:ext uri="{FF2B5EF4-FFF2-40B4-BE49-F238E27FC236}">
                <a16:creationId xmlns:a16="http://schemas.microsoft.com/office/drawing/2014/main" id="{ED33F4A3-64EC-496B-B375-A443F7C1881E}"/>
              </a:ext>
            </a:extLst>
          </p:cNvPr>
          <p:cNvSpPr/>
          <p:nvPr/>
        </p:nvSpPr>
        <p:spPr>
          <a:xfrm>
            <a:off x="0" y="0"/>
            <a:ext cx="12192000" cy="1314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Заголовок 11">
            <a:extLst>
              <a:ext uri="{FF2B5EF4-FFF2-40B4-BE49-F238E27FC236}">
                <a16:creationId xmlns:a16="http://schemas.microsoft.com/office/drawing/2014/main" id="{58E6DCE9-1224-4540-9990-794DEFE3DF5D}"/>
              </a:ext>
            </a:extLst>
          </p:cNvPr>
          <p:cNvSpPr>
            <a:spLocks noGrp="1"/>
          </p:cNvSpPr>
          <p:nvPr>
            <p:ph type="title"/>
          </p:nvPr>
        </p:nvSpPr>
        <p:spPr>
          <a:xfrm>
            <a:off x="802481" y="118076"/>
            <a:ext cx="10515600" cy="1035051"/>
          </a:xfrm>
        </p:spPr>
        <p:txBody>
          <a:bodyPr>
            <a:normAutofit fontScale="90000"/>
          </a:bodyPr>
          <a:lstStyle/>
          <a:p>
            <a:pPr algn="ctr"/>
            <a:r>
              <a:rPr lang="ru-RU" sz="7300" b="1" dirty="0">
                <a:solidFill>
                  <a:schemeClr val="bg1"/>
                </a:solidFill>
              </a:rPr>
              <a:t>Информация о бюджете  </a:t>
            </a:r>
            <a:r>
              <a:rPr lang="ru-RU" sz="5400" b="1" dirty="0">
                <a:solidFill>
                  <a:schemeClr val="bg1"/>
                </a:solidFill>
              </a:rPr>
              <a:t> </a:t>
            </a:r>
          </a:p>
        </p:txBody>
      </p:sp>
      <p:sp>
        <p:nvSpPr>
          <p:cNvPr id="15" name="Текст 2">
            <a:extLst>
              <a:ext uri="{FF2B5EF4-FFF2-40B4-BE49-F238E27FC236}">
                <a16:creationId xmlns:a16="http://schemas.microsoft.com/office/drawing/2014/main" id="{43EC0215-8D1E-45B5-B987-5CF12DDA8924}"/>
              </a:ext>
            </a:extLst>
          </p:cNvPr>
          <p:cNvSpPr txBox="1">
            <a:spLocks/>
          </p:cNvSpPr>
          <p:nvPr/>
        </p:nvSpPr>
        <p:spPr>
          <a:xfrm>
            <a:off x="873918" y="1590333"/>
            <a:ext cx="10444163" cy="4504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u-RU" i="0" dirty="0">
                <a:effectLst/>
              </a:rPr>
              <a:t>Безвозмездные поступления</a:t>
            </a:r>
            <a:endParaRPr lang="ru-RU" dirty="0"/>
          </a:p>
        </p:txBody>
      </p:sp>
      <p:cxnSp>
        <p:nvCxnSpPr>
          <p:cNvPr id="9" name="Прямая со стрелкой 8">
            <a:extLst>
              <a:ext uri="{FF2B5EF4-FFF2-40B4-BE49-F238E27FC236}">
                <a16:creationId xmlns:a16="http://schemas.microsoft.com/office/drawing/2014/main" id="{F8BF8872-A50B-4450-9F95-AEFEE0D60E8C}"/>
              </a:ext>
            </a:extLst>
          </p:cNvPr>
          <p:cNvCxnSpPr>
            <a:cxnSpLocks/>
          </p:cNvCxnSpPr>
          <p:nvPr/>
        </p:nvCxnSpPr>
        <p:spPr>
          <a:xfrm flipH="1">
            <a:off x="3531000" y="3339000"/>
            <a:ext cx="855000" cy="1125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a:extLst>
              <a:ext uri="{FF2B5EF4-FFF2-40B4-BE49-F238E27FC236}">
                <a16:creationId xmlns:a16="http://schemas.microsoft.com/office/drawing/2014/main" id="{A94011DD-8537-4263-9E7D-AEB09F97F0D2}"/>
              </a:ext>
            </a:extLst>
          </p:cNvPr>
          <p:cNvCxnSpPr>
            <a:cxnSpLocks/>
          </p:cNvCxnSpPr>
          <p:nvPr/>
        </p:nvCxnSpPr>
        <p:spPr>
          <a:xfrm>
            <a:off x="8121000" y="3339000"/>
            <a:ext cx="765000" cy="1125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D886D87-6E16-42F1-800B-C4F57CC6B52C}"/>
              </a:ext>
            </a:extLst>
          </p:cNvPr>
          <p:cNvSpPr txBox="1"/>
          <p:nvPr/>
        </p:nvSpPr>
        <p:spPr>
          <a:xfrm>
            <a:off x="2552250" y="4464000"/>
            <a:ext cx="1755000" cy="369332"/>
          </a:xfrm>
          <a:prstGeom prst="rect">
            <a:avLst/>
          </a:prstGeom>
          <a:noFill/>
        </p:spPr>
        <p:txBody>
          <a:bodyPr wrap="square" rtlCol="0">
            <a:spAutoFit/>
          </a:bodyPr>
          <a:lstStyle/>
          <a:p>
            <a:pPr algn="ctr"/>
            <a:r>
              <a:rPr lang="ru-RU" b="1" dirty="0">
                <a:solidFill>
                  <a:schemeClr val="tx2"/>
                </a:solidFill>
              </a:rPr>
              <a:t>Дотации</a:t>
            </a:r>
            <a:r>
              <a:rPr lang="ru-RU" dirty="0">
                <a:solidFill>
                  <a:schemeClr val="tx2"/>
                </a:solidFill>
              </a:rPr>
              <a:t> </a:t>
            </a:r>
          </a:p>
        </p:txBody>
      </p:sp>
      <p:sp>
        <p:nvSpPr>
          <p:cNvPr id="24" name="TextBox 23">
            <a:extLst>
              <a:ext uri="{FF2B5EF4-FFF2-40B4-BE49-F238E27FC236}">
                <a16:creationId xmlns:a16="http://schemas.microsoft.com/office/drawing/2014/main" id="{BAA430D9-4E84-40CE-8F9C-2CEC2B6C6F84}"/>
              </a:ext>
            </a:extLst>
          </p:cNvPr>
          <p:cNvSpPr txBox="1"/>
          <p:nvPr/>
        </p:nvSpPr>
        <p:spPr>
          <a:xfrm>
            <a:off x="8121000" y="4464000"/>
            <a:ext cx="1755000" cy="369332"/>
          </a:xfrm>
          <a:prstGeom prst="rect">
            <a:avLst/>
          </a:prstGeom>
          <a:noFill/>
        </p:spPr>
        <p:txBody>
          <a:bodyPr wrap="square" rtlCol="0">
            <a:spAutoFit/>
          </a:bodyPr>
          <a:lstStyle/>
          <a:p>
            <a:pPr algn="ctr"/>
            <a:r>
              <a:rPr lang="ru-RU" b="1" dirty="0">
                <a:solidFill>
                  <a:schemeClr val="tx2"/>
                </a:solidFill>
              </a:rPr>
              <a:t>Субвенции </a:t>
            </a:r>
            <a:r>
              <a:rPr lang="ru-RU" dirty="0">
                <a:solidFill>
                  <a:schemeClr val="tx2"/>
                </a:solidFill>
              </a:rPr>
              <a:t> </a:t>
            </a:r>
          </a:p>
        </p:txBody>
      </p:sp>
      <p:sp>
        <p:nvSpPr>
          <p:cNvPr id="23" name="TextBox 22">
            <a:extLst>
              <a:ext uri="{FF2B5EF4-FFF2-40B4-BE49-F238E27FC236}">
                <a16:creationId xmlns:a16="http://schemas.microsoft.com/office/drawing/2014/main" id="{A096E059-CFA1-4E2B-AEFF-E55DB1E6E558}"/>
              </a:ext>
            </a:extLst>
          </p:cNvPr>
          <p:cNvSpPr txBox="1"/>
          <p:nvPr/>
        </p:nvSpPr>
        <p:spPr>
          <a:xfrm>
            <a:off x="1067250" y="4850336"/>
            <a:ext cx="4725000" cy="1477328"/>
          </a:xfrm>
          <a:prstGeom prst="rect">
            <a:avLst/>
          </a:prstGeom>
          <a:noFill/>
        </p:spPr>
        <p:txBody>
          <a:bodyPr wrap="square" rtlCol="0">
            <a:spAutoFit/>
          </a:bodyPr>
          <a:lstStyle/>
          <a:p>
            <a:pPr algn="ctr"/>
            <a:r>
              <a:rPr lang="ru-RU" i="0" dirty="0">
                <a:solidFill>
                  <a:schemeClr val="tx2"/>
                </a:solidFill>
                <a:effectLst/>
              </a:rPr>
              <a:t>денежные средства, которые государство выделяет из бюджета для поддержки отдельных отраслей экономики, регионов, социальных программ или отдельных категорий граждан</a:t>
            </a:r>
            <a:endParaRPr lang="ru-RU" dirty="0">
              <a:solidFill>
                <a:schemeClr val="tx2"/>
              </a:solidFill>
            </a:endParaRPr>
          </a:p>
        </p:txBody>
      </p:sp>
      <p:sp>
        <p:nvSpPr>
          <p:cNvPr id="25" name="TextBox 24">
            <a:extLst>
              <a:ext uri="{FF2B5EF4-FFF2-40B4-BE49-F238E27FC236}">
                <a16:creationId xmlns:a16="http://schemas.microsoft.com/office/drawing/2014/main" id="{55AB2488-4744-4E00-B599-55C008E0CF85}"/>
              </a:ext>
            </a:extLst>
          </p:cNvPr>
          <p:cNvSpPr txBox="1"/>
          <p:nvPr/>
        </p:nvSpPr>
        <p:spPr>
          <a:xfrm>
            <a:off x="6546000" y="4817256"/>
            <a:ext cx="5192829" cy="1754326"/>
          </a:xfrm>
          <a:prstGeom prst="rect">
            <a:avLst/>
          </a:prstGeom>
          <a:noFill/>
        </p:spPr>
        <p:txBody>
          <a:bodyPr wrap="square" rtlCol="0">
            <a:spAutoFit/>
          </a:bodyPr>
          <a:lstStyle/>
          <a:p>
            <a:pPr algn="ctr"/>
            <a:r>
              <a:rPr lang="ru-RU" i="0" dirty="0">
                <a:solidFill>
                  <a:schemeClr val="tx2"/>
                </a:solidFill>
                <a:effectLst/>
              </a:rPr>
              <a:t>форма межбюджетных трансфертов, предоставляемая в бюджет другого уровня для финансового обеспечения расходных обязательств по полномочиям Российской Федерации, переданных региональным или местным органам.</a:t>
            </a:r>
            <a:endParaRPr lang="ru-RU" dirty="0">
              <a:solidFill>
                <a:schemeClr val="tx2"/>
              </a:solidFill>
            </a:endParaRPr>
          </a:p>
        </p:txBody>
      </p:sp>
    </p:spTree>
    <p:extLst>
      <p:ext uri="{BB962C8B-B14F-4D97-AF65-F5344CB8AC3E}">
        <p14:creationId xmlns:p14="http://schemas.microsoft.com/office/powerpoint/2010/main" val="239402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ED33F4A3-64EC-496B-B375-A443F7C1881E}"/>
              </a:ext>
            </a:extLst>
          </p:cNvPr>
          <p:cNvSpPr/>
          <p:nvPr/>
        </p:nvSpPr>
        <p:spPr>
          <a:xfrm>
            <a:off x="0" y="0"/>
            <a:ext cx="12192000" cy="1314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Заголовок 11">
            <a:extLst>
              <a:ext uri="{FF2B5EF4-FFF2-40B4-BE49-F238E27FC236}">
                <a16:creationId xmlns:a16="http://schemas.microsoft.com/office/drawing/2014/main" id="{58E6DCE9-1224-4540-9990-794DEFE3DF5D}"/>
              </a:ext>
            </a:extLst>
          </p:cNvPr>
          <p:cNvSpPr>
            <a:spLocks noGrp="1"/>
          </p:cNvSpPr>
          <p:nvPr>
            <p:ph type="title"/>
          </p:nvPr>
        </p:nvSpPr>
        <p:spPr>
          <a:xfrm>
            <a:off x="834118" y="139474"/>
            <a:ext cx="10515600" cy="1035051"/>
          </a:xfrm>
        </p:spPr>
        <p:txBody>
          <a:bodyPr>
            <a:normAutofit/>
          </a:bodyPr>
          <a:lstStyle/>
          <a:p>
            <a:pPr algn="ctr"/>
            <a:r>
              <a:rPr lang="ru-RU" sz="6600" dirty="0">
                <a:solidFill>
                  <a:schemeClr val="bg1"/>
                </a:solidFill>
              </a:rPr>
              <a:t>Информация о бюджете </a:t>
            </a:r>
            <a:endParaRPr lang="ru-RU" sz="6600" b="1" dirty="0">
              <a:solidFill>
                <a:schemeClr val="bg1"/>
              </a:solidFill>
            </a:endParaRPr>
          </a:p>
        </p:txBody>
      </p:sp>
      <p:pic>
        <p:nvPicPr>
          <p:cNvPr id="2050" name="Picture 2" descr="Picture background">
            <a:extLst>
              <a:ext uri="{FF2B5EF4-FFF2-40B4-BE49-F238E27FC236}">
                <a16:creationId xmlns:a16="http://schemas.microsoft.com/office/drawing/2014/main" id="{1B7A0BC4-586F-4A0C-B466-6F995580B8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74000"/>
            <a:ext cx="10515600" cy="3940911"/>
          </a:xfrm>
          <a:prstGeom prst="rect">
            <a:avLst/>
          </a:prstGeom>
          <a:noFill/>
          <a:extLst>
            <a:ext uri="{909E8E84-426E-40DD-AFC4-6F175D3DCCD1}">
              <a14:hiddenFill xmlns:a14="http://schemas.microsoft.com/office/drawing/2010/main">
                <a:solidFill>
                  <a:srgbClr val="FFFFFF"/>
                </a:solidFill>
              </a14:hiddenFill>
            </a:ext>
          </a:extLst>
        </p:spPr>
      </p:pic>
      <p:cxnSp>
        <p:nvCxnSpPr>
          <p:cNvPr id="6" name="Прямая со стрелкой 5">
            <a:extLst>
              <a:ext uri="{FF2B5EF4-FFF2-40B4-BE49-F238E27FC236}">
                <a16:creationId xmlns:a16="http://schemas.microsoft.com/office/drawing/2014/main" id="{102D6E45-ED99-4F48-87AB-969FC9585890}"/>
              </a:ext>
            </a:extLst>
          </p:cNvPr>
          <p:cNvCxnSpPr>
            <a:cxnSpLocks/>
          </p:cNvCxnSpPr>
          <p:nvPr/>
        </p:nvCxnSpPr>
        <p:spPr>
          <a:xfrm>
            <a:off x="3531000" y="5319000"/>
            <a:ext cx="0" cy="450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a16="http://schemas.microsoft.com/office/drawing/2014/main" id="{F1711B5E-160B-4294-8D1D-3FFE0C5AD316}"/>
              </a:ext>
            </a:extLst>
          </p:cNvPr>
          <p:cNvSpPr/>
          <p:nvPr/>
        </p:nvSpPr>
        <p:spPr>
          <a:xfrm>
            <a:off x="1506000" y="5859000"/>
            <a:ext cx="3870000" cy="765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a:extLst>
              <a:ext uri="{FF2B5EF4-FFF2-40B4-BE49-F238E27FC236}">
                <a16:creationId xmlns:a16="http://schemas.microsoft.com/office/drawing/2014/main" id="{FAD237A1-9BA1-4A8E-BE4E-92CDF6CF4261}"/>
              </a:ext>
            </a:extLst>
          </p:cNvPr>
          <p:cNvSpPr txBox="1"/>
          <p:nvPr/>
        </p:nvSpPr>
        <p:spPr>
          <a:xfrm>
            <a:off x="1506000" y="5885336"/>
            <a:ext cx="3870000" cy="738664"/>
          </a:xfrm>
          <a:prstGeom prst="rect">
            <a:avLst/>
          </a:prstGeom>
          <a:noFill/>
        </p:spPr>
        <p:txBody>
          <a:bodyPr wrap="square" rtlCol="0">
            <a:spAutoFit/>
          </a:bodyPr>
          <a:lstStyle/>
          <a:p>
            <a:pPr algn="ctr"/>
            <a:r>
              <a:rPr lang="ru-RU" sz="1400" dirty="0">
                <a:solidFill>
                  <a:schemeClr val="bg1"/>
                </a:solidFill>
              </a:rPr>
              <a:t>Бюджет внутригородского муниципального образования Санкт-Петербурга муниципальный округ Лиговка-Ямская. </a:t>
            </a:r>
          </a:p>
        </p:txBody>
      </p:sp>
    </p:spTree>
    <p:extLst>
      <p:ext uri="{BB962C8B-B14F-4D97-AF65-F5344CB8AC3E}">
        <p14:creationId xmlns:p14="http://schemas.microsoft.com/office/powerpoint/2010/main" val="222404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7194A4E3-5AD2-417E-8A8A-F82C06AC8403}"/>
              </a:ext>
            </a:extLst>
          </p:cNvPr>
          <p:cNvSpPr>
            <a:spLocks noGrp="1"/>
          </p:cNvSpPr>
          <p:nvPr>
            <p:ph type="title"/>
          </p:nvPr>
        </p:nvSpPr>
        <p:spPr>
          <a:xfrm>
            <a:off x="1281000" y="324000"/>
            <a:ext cx="9630000" cy="1325563"/>
          </a:xfrm>
        </p:spPr>
        <p:txBody>
          <a:bodyPr/>
          <a:lstStyle/>
          <a:p>
            <a:r>
              <a:rPr lang="ru-RU" dirty="0"/>
              <a:t>Участие граждан в бюджетном процессе </a:t>
            </a:r>
          </a:p>
        </p:txBody>
      </p:sp>
      <p:sp>
        <p:nvSpPr>
          <p:cNvPr id="14" name="Текст 11">
            <a:extLst>
              <a:ext uri="{FF2B5EF4-FFF2-40B4-BE49-F238E27FC236}">
                <a16:creationId xmlns:a16="http://schemas.microsoft.com/office/drawing/2014/main" id="{CAE7D754-7D65-49B0-A3EE-82146EF43286}"/>
              </a:ext>
            </a:extLst>
          </p:cNvPr>
          <p:cNvSpPr>
            <a:spLocks noGrp="1"/>
          </p:cNvSpPr>
          <p:nvPr>
            <p:ph type="body" sz="quarter" idx="11"/>
          </p:nvPr>
        </p:nvSpPr>
        <p:spPr>
          <a:xfrm>
            <a:off x="7311000" y="5094000"/>
            <a:ext cx="5186362" cy="585000"/>
          </a:xfrm>
        </p:spPr>
        <p:txBody>
          <a:bodyPr>
            <a:normAutofit lnSpcReduction="10000"/>
          </a:bodyPr>
          <a:lstStyle/>
          <a:p>
            <a:pPr marL="0" indent="0" algn="ctr">
              <a:buNone/>
            </a:pPr>
            <a:r>
              <a:rPr lang="ru-RU" sz="1800" b="1" dirty="0">
                <a:solidFill>
                  <a:schemeClr val="accent1"/>
                </a:solidFill>
              </a:rPr>
              <a:t>Жители внутригородского муниципального образования </a:t>
            </a:r>
            <a:endParaRPr lang="en-US" sz="1800" b="1" dirty="0">
              <a:solidFill>
                <a:schemeClr val="accent1"/>
              </a:solidFill>
            </a:endParaRPr>
          </a:p>
        </p:txBody>
      </p:sp>
      <p:pic>
        <p:nvPicPr>
          <p:cNvPr id="4098" name="Picture 2" descr="Picture background">
            <a:extLst>
              <a:ext uri="{FF2B5EF4-FFF2-40B4-BE49-F238E27FC236}">
                <a16:creationId xmlns:a16="http://schemas.microsoft.com/office/drawing/2014/main" id="{A2918639-3FBE-4223-BC02-576163685A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6000" y="2048991"/>
            <a:ext cx="4455000" cy="276001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67F8135-737A-4E6C-9CCB-BAE3DD3FBF87}"/>
              </a:ext>
            </a:extLst>
          </p:cNvPr>
          <p:cNvSpPr txBox="1"/>
          <p:nvPr/>
        </p:nvSpPr>
        <p:spPr>
          <a:xfrm>
            <a:off x="3441000" y="1794436"/>
            <a:ext cx="3785180" cy="923330"/>
          </a:xfrm>
          <a:prstGeom prst="rect">
            <a:avLst/>
          </a:prstGeom>
          <a:noFill/>
        </p:spPr>
        <p:txBody>
          <a:bodyPr wrap="square">
            <a:spAutoFit/>
          </a:bodyPr>
          <a:lstStyle/>
          <a:p>
            <a:pPr algn="ctr"/>
            <a:r>
              <a:rPr lang="ru-RU" b="1" i="0" dirty="0">
                <a:solidFill>
                  <a:schemeClr val="tx2"/>
                </a:solidFill>
                <a:effectLst/>
              </a:rPr>
              <a:t>Как налогоплательщики</a:t>
            </a:r>
          </a:p>
          <a:p>
            <a:pPr algn="ctr"/>
            <a:r>
              <a:rPr lang="ru-RU" b="1" i="0" dirty="0">
                <a:solidFill>
                  <a:schemeClr val="tx2"/>
                </a:solidFill>
                <a:effectLst/>
              </a:rPr>
              <a:t>помогают формировать доходную</a:t>
            </a:r>
          </a:p>
          <a:p>
            <a:pPr algn="ctr"/>
            <a:r>
              <a:rPr lang="ru-RU" b="1" i="0" dirty="0">
                <a:solidFill>
                  <a:schemeClr val="tx2"/>
                </a:solidFill>
                <a:effectLst/>
              </a:rPr>
              <a:t>часть бюджета</a:t>
            </a:r>
          </a:p>
        </p:txBody>
      </p:sp>
      <p:sp>
        <p:nvSpPr>
          <p:cNvPr id="8" name="Стрелка: вправо 7">
            <a:extLst>
              <a:ext uri="{FF2B5EF4-FFF2-40B4-BE49-F238E27FC236}">
                <a16:creationId xmlns:a16="http://schemas.microsoft.com/office/drawing/2014/main" id="{1FED9186-5AA0-4C67-908C-1B10EDC63A69}"/>
              </a:ext>
            </a:extLst>
          </p:cNvPr>
          <p:cNvSpPr/>
          <p:nvPr/>
        </p:nvSpPr>
        <p:spPr>
          <a:xfrm rot="10800000">
            <a:off x="4308050" y="2727910"/>
            <a:ext cx="1800000" cy="6750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право 14">
            <a:extLst>
              <a:ext uri="{FF2B5EF4-FFF2-40B4-BE49-F238E27FC236}">
                <a16:creationId xmlns:a16="http://schemas.microsoft.com/office/drawing/2014/main" id="{325D5B41-4339-4390-A46A-3ACD942BBC05}"/>
              </a:ext>
            </a:extLst>
          </p:cNvPr>
          <p:cNvSpPr/>
          <p:nvPr/>
        </p:nvSpPr>
        <p:spPr>
          <a:xfrm>
            <a:off x="4433590" y="3647555"/>
            <a:ext cx="1800000" cy="6750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TextBox 16">
            <a:extLst>
              <a:ext uri="{FF2B5EF4-FFF2-40B4-BE49-F238E27FC236}">
                <a16:creationId xmlns:a16="http://schemas.microsoft.com/office/drawing/2014/main" id="{23984042-20C0-4D3A-BFB0-04C5EDC6A50C}"/>
              </a:ext>
            </a:extLst>
          </p:cNvPr>
          <p:cNvSpPr txBox="1"/>
          <p:nvPr/>
        </p:nvSpPr>
        <p:spPr>
          <a:xfrm>
            <a:off x="3525820" y="4567199"/>
            <a:ext cx="3785180" cy="1754326"/>
          </a:xfrm>
          <a:prstGeom prst="rect">
            <a:avLst/>
          </a:prstGeom>
          <a:noFill/>
        </p:spPr>
        <p:txBody>
          <a:bodyPr wrap="square">
            <a:spAutoFit/>
          </a:bodyPr>
          <a:lstStyle/>
          <a:p>
            <a:pPr algn="ctr"/>
            <a:r>
              <a:rPr lang="ru-RU" b="1" dirty="0">
                <a:solidFill>
                  <a:schemeClr val="tx2"/>
                </a:solidFill>
              </a:rPr>
              <a:t>Осуществление местного самоуправления через выборные и иные органы местного самоуправления </a:t>
            </a:r>
          </a:p>
          <a:p>
            <a:pPr algn="ctr"/>
            <a:r>
              <a:rPr lang="ru-RU" b="1" dirty="0">
                <a:solidFill>
                  <a:schemeClr val="tx2"/>
                </a:solidFill>
              </a:rPr>
              <a:t>(ст. 3 Федерального закона от 06.10.2003 №131-ФЗ) </a:t>
            </a:r>
            <a:endParaRPr lang="ru-RU" b="1" i="0" dirty="0">
              <a:solidFill>
                <a:schemeClr val="tx2"/>
              </a:solidFill>
              <a:effectLst/>
            </a:endParaRPr>
          </a:p>
        </p:txBody>
      </p:sp>
      <p:sp>
        <p:nvSpPr>
          <p:cNvPr id="10" name="Прямоугольник 9">
            <a:extLst>
              <a:ext uri="{FF2B5EF4-FFF2-40B4-BE49-F238E27FC236}">
                <a16:creationId xmlns:a16="http://schemas.microsoft.com/office/drawing/2014/main" id="{49072C4A-3067-4BDB-A9BF-47795A47A330}"/>
              </a:ext>
            </a:extLst>
          </p:cNvPr>
          <p:cNvSpPr/>
          <p:nvPr/>
        </p:nvSpPr>
        <p:spPr>
          <a:xfrm>
            <a:off x="419971" y="2657555"/>
            <a:ext cx="2624640" cy="198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TextBox 17">
            <a:extLst>
              <a:ext uri="{FF2B5EF4-FFF2-40B4-BE49-F238E27FC236}">
                <a16:creationId xmlns:a16="http://schemas.microsoft.com/office/drawing/2014/main" id="{D2A92451-E911-492C-A28A-99EAF94AB2A3}"/>
              </a:ext>
            </a:extLst>
          </p:cNvPr>
          <p:cNvSpPr txBox="1"/>
          <p:nvPr/>
        </p:nvSpPr>
        <p:spPr>
          <a:xfrm>
            <a:off x="854791" y="3108946"/>
            <a:ext cx="1755000" cy="1077218"/>
          </a:xfrm>
          <a:prstGeom prst="rect">
            <a:avLst/>
          </a:prstGeom>
          <a:noFill/>
        </p:spPr>
        <p:txBody>
          <a:bodyPr wrap="square" rtlCol="0">
            <a:spAutoFit/>
          </a:bodyPr>
          <a:lstStyle/>
          <a:p>
            <a:pPr algn="ctr"/>
            <a:r>
              <a:rPr lang="ru-RU" sz="3200" b="1" dirty="0">
                <a:solidFill>
                  <a:schemeClr val="bg1"/>
                </a:solidFill>
              </a:rPr>
              <a:t>БЮТЖЕТ ОМСУ</a:t>
            </a:r>
          </a:p>
        </p:txBody>
      </p:sp>
    </p:spTree>
    <p:extLst>
      <p:ext uri="{BB962C8B-B14F-4D97-AF65-F5344CB8AC3E}">
        <p14:creationId xmlns:p14="http://schemas.microsoft.com/office/powerpoint/2010/main" val="2315706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7B6047-1227-4491-8FB1-C8E54DFC9CBC}"/>
              </a:ext>
            </a:extLst>
          </p:cNvPr>
          <p:cNvSpPr>
            <a:spLocks noGrp="1"/>
          </p:cNvSpPr>
          <p:nvPr>
            <p:ph type="title"/>
          </p:nvPr>
        </p:nvSpPr>
        <p:spPr>
          <a:xfrm>
            <a:off x="887457" y="222584"/>
            <a:ext cx="10515599" cy="1325563"/>
          </a:xfrm>
        </p:spPr>
        <p:txBody>
          <a:bodyPr/>
          <a:lstStyle/>
          <a:p>
            <a:pPr algn="ctr"/>
            <a:r>
              <a:rPr lang="ru-RU" dirty="0"/>
              <a:t>Как граждане могут принять участие </a:t>
            </a:r>
            <a:br>
              <a:rPr lang="ru-RU" dirty="0"/>
            </a:br>
            <a:r>
              <a:rPr lang="ru-RU" dirty="0"/>
              <a:t>в бюджетном процессе </a:t>
            </a:r>
            <a:endParaRPr lang="ru-RU" dirty="0">
              <a:solidFill>
                <a:schemeClr val="accent3"/>
              </a:solidFill>
            </a:endParaRPr>
          </a:p>
        </p:txBody>
      </p:sp>
      <p:sp>
        <p:nvSpPr>
          <p:cNvPr id="4" name="Прямоугольник 3">
            <a:extLst>
              <a:ext uri="{FF2B5EF4-FFF2-40B4-BE49-F238E27FC236}">
                <a16:creationId xmlns:a16="http://schemas.microsoft.com/office/drawing/2014/main" id="{A0C08B42-36F1-41C2-AAE3-3792499C6B3A}"/>
              </a:ext>
            </a:extLst>
          </p:cNvPr>
          <p:cNvSpPr/>
          <p:nvPr/>
        </p:nvSpPr>
        <p:spPr>
          <a:xfrm>
            <a:off x="1800633" y="2368014"/>
            <a:ext cx="2250000" cy="765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6B431A14-E589-47D0-8477-C6ED33D1511D}"/>
              </a:ext>
            </a:extLst>
          </p:cNvPr>
          <p:cNvSpPr/>
          <p:nvPr/>
        </p:nvSpPr>
        <p:spPr>
          <a:xfrm>
            <a:off x="4998415" y="2379977"/>
            <a:ext cx="2250000" cy="765000"/>
          </a:xfrm>
          <a:prstGeom prst="rect">
            <a:avLst/>
          </a:prstGeom>
          <a:solidFill>
            <a:schemeClr val="accent2"/>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D1E6ABAA-B1F7-4D47-B81C-AFC1BB9B7DDD}"/>
              </a:ext>
            </a:extLst>
          </p:cNvPr>
          <p:cNvSpPr/>
          <p:nvPr/>
        </p:nvSpPr>
        <p:spPr>
          <a:xfrm>
            <a:off x="8197560" y="2375669"/>
            <a:ext cx="2250000" cy="765000"/>
          </a:xfrm>
          <a:prstGeom prst="rect">
            <a:avLst/>
          </a:prstGeom>
          <a:solidFill>
            <a:schemeClr val="accent3"/>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рямоугольник 7">
            <a:extLst>
              <a:ext uri="{FF2B5EF4-FFF2-40B4-BE49-F238E27FC236}">
                <a16:creationId xmlns:a16="http://schemas.microsoft.com/office/drawing/2014/main" id="{A88BA6BD-A7A2-476B-8FE2-B9E2F93FFBE8}"/>
              </a:ext>
            </a:extLst>
          </p:cNvPr>
          <p:cNvSpPr/>
          <p:nvPr/>
        </p:nvSpPr>
        <p:spPr>
          <a:xfrm>
            <a:off x="1799270" y="3133014"/>
            <a:ext cx="2250000"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a:extLst>
              <a:ext uri="{FF2B5EF4-FFF2-40B4-BE49-F238E27FC236}">
                <a16:creationId xmlns:a16="http://schemas.microsoft.com/office/drawing/2014/main" id="{3BB886A5-696B-49DA-A237-A597D43BE685}"/>
              </a:ext>
            </a:extLst>
          </p:cNvPr>
          <p:cNvSpPr/>
          <p:nvPr/>
        </p:nvSpPr>
        <p:spPr>
          <a:xfrm>
            <a:off x="5004576" y="3138605"/>
            <a:ext cx="2250000"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a:extLst>
              <a:ext uri="{FF2B5EF4-FFF2-40B4-BE49-F238E27FC236}">
                <a16:creationId xmlns:a16="http://schemas.microsoft.com/office/drawing/2014/main" id="{DFC2BAB8-4DDC-4D3F-9432-BD335E52355E}"/>
              </a:ext>
            </a:extLst>
          </p:cNvPr>
          <p:cNvSpPr/>
          <p:nvPr/>
        </p:nvSpPr>
        <p:spPr>
          <a:xfrm>
            <a:off x="8197560" y="3148971"/>
            <a:ext cx="2250000"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a:extLst>
              <a:ext uri="{FF2B5EF4-FFF2-40B4-BE49-F238E27FC236}">
                <a16:creationId xmlns:a16="http://schemas.microsoft.com/office/drawing/2014/main" id="{48195AB6-BA8F-4E20-8D35-286E8838BF2F}"/>
              </a:ext>
            </a:extLst>
          </p:cNvPr>
          <p:cNvSpPr/>
          <p:nvPr/>
        </p:nvSpPr>
        <p:spPr>
          <a:xfrm>
            <a:off x="1802590" y="6103015"/>
            <a:ext cx="2250000" cy="183356"/>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a:extLst>
              <a:ext uri="{FF2B5EF4-FFF2-40B4-BE49-F238E27FC236}">
                <a16:creationId xmlns:a16="http://schemas.microsoft.com/office/drawing/2014/main" id="{F95E1DEA-DB19-458D-97AD-C2E9B32F861A}"/>
              </a:ext>
            </a:extLst>
          </p:cNvPr>
          <p:cNvSpPr/>
          <p:nvPr/>
        </p:nvSpPr>
        <p:spPr>
          <a:xfrm>
            <a:off x="5004576" y="6108606"/>
            <a:ext cx="2250000" cy="183356"/>
          </a:xfrm>
          <a:prstGeom prst="rect">
            <a:avLst/>
          </a:prstGeom>
          <a:solidFill>
            <a:schemeClr val="accent2"/>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a:extLst>
              <a:ext uri="{FF2B5EF4-FFF2-40B4-BE49-F238E27FC236}">
                <a16:creationId xmlns:a16="http://schemas.microsoft.com/office/drawing/2014/main" id="{77F8F6D5-8C18-4F76-B905-9DE992A4CD86}"/>
              </a:ext>
            </a:extLst>
          </p:cNvPr>
          <p:cNvSpPr/>
          <p:nvPr/>
        </p:nvSpPr>
        <p:spPr>
          <a:xfrm>
            <a:off x="8197560" y="6121644"/>
            <a:ext cx="2250000" cy="175493"/>
          </a:xfrm>
          <a:prstGeom prst="rect">
            <a:avLst/>
          </a:prstGeom>
          <a:solidFill>
            <a:schemeClr val="accent3"/>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TextBox 19">
            <a:extLst>
              <a:ext uri="{FF2B5EF4-FFF2-40B4-BE49-F238E27FC236}">
                <a16:creationId xmlns:a16="http://schemas.microsoft.com/office/drawing/2014/main" id="{B868C9FC-A7FD-4D1F-9E89-B42634FAEE3F}"/>
              </a:ext>
            </a:extLst>
          </p:cNvPr>
          <p:cNvSpPr txBox="1"/>
          <p:nvPr/>
        </p:nvSpPr>
        <p:spPr>
          <a:xfrm>
            <a:off x="2593097" y="2360462"/>
            <a:ext cx="755335" cy="769441"/>
          </a:xfrm>
          <a:prstGeom prst="rect">
            <a:avLst/>
          </a:prstGeom>
          <a:noFill/>
        </p:spPr>
        <p:txBody>
          <a:bodyPr wrap="none" rtlCol="0">
            <a:spAutoFit/>
          </a:bodyPr>
          <a:lstStyle/>
          <a:p>
            <a:pPr algn="ctr"/>
            <a:r>
              <a:rPr lang="ru-RU" sz="4400" b="1" dirty="0">
                <a:solidFill>
                  <a:schemeClr val="bg1"/>
                </a:solidFill>
              </a:rPr>
              <a:t>01</a:t>
            </a:r>
          </a:p>
        </p:txBody>
      </p:sp>
      <p:sp>
        <p:nvSpPr>
          <p:cNvPr id="21" name="TextBox 20">
            <a:extLst>
              <a:ext uri="{FF2B5EF4-FFF2-40B4-BE49-F238E27FC236}">
                <a16:creationId xmlns:a16="http://schemas.microsoft.com/office/drawing/2014/main" id="{59CA693B-8555-4836-847F-2FB3CB1964A8}"/>
              </a:ext>
            </a:extLst>
          </p:cNvPr>
          <p:cNvSpPr txBox="1"/>
          <p:nvPr/>
        </p:nvSpPr>
        <p:spPr>
          <a:xfrm>
            <a:off x="5780708" y="2375536"/>
            <a:ext cx="755335" cy="769441"/>
          </a:xfrm>
          <a:prstGeom prst="rect">
            <a:avLst/>
          </a:prstGeom>
          <a:noFill/>
        </p:spPr>
        <p:txBody>
          <a:bodyPr wrap="none" rtlCol="0">
            <a:spAutoFit/>
          </a:bodyPr>
          <a:lstStyle/>
          <a:p>
            <a:pPr algn="ctr"/>
            <a:r>
              <a:rPr lang="ru-RU" sz="4400" b="1" dirty="0">
                <a:solidFill>
                  <a:schemeClr val="bg1"/>
                </a:solidFill>
              </a:rPr>
              <a:t>02</a:t>
            </a:r>
          </a:p>
        </p:txBody>
      </p:sp>
      <p:sp>
        <p:nvSpPr>
          <p:cNvPr id="22" name="TextBox 21">
            <a:extLst>
              <a:ext uri="{FF2B5EF4-FFF2-40B4-BE49-F238E27FC236}">
                <a16:creationId xmlns:a16="http://schemas.microsoft.com/office/drawing/2014/main" id="{BA7A015A-A44A-4B76-855A-1FE204F281E8}"/>
              </a:ext>
            </a:extLst>
          </p:cNvPr>
          <p:cNvSpPr txBox="1"/>
          <p:nvPr/>
        </p:nvSpPr>
        <p:spPr>
          <a:xfrm>
            <a:off x="8979853" y="2343101"/>
            <a:ext cx="755335" cy="769441"/>
          </a:xfrm>
          <a:prstGeom prst="rect">
            <a:avLst/>
          </a:prstGeom>
          <a:noFill/>
        </p:spPr>
        <p:txBody>
          <a:bodyPr wrap="none" rtlCol="0">
            <a:spAutoFit/>
          </a:bodyPr>
          <a:lstStyle/>
          <a:p>
            <a:pPr algn="ctr"/>
            <a:r>
              <a:rPr lang="ru-RU" sz="4400" b="1" dirty="0">
                <a:solidFill>
                  <a:schemeClr val="bg1"/>
                </a:solidFill>
              </a:rPr>
              <a:t>03</a:t>
            </a:r>
          </a:p>
        </p:txBody>
      </p:sp>
      <p:sp>
        <p:nvSpPr>
          <p:cNvPr id="24" name="TextBox 23">
            <a:extLst>
              <a:ext uri="{FF2B5EF4-FFF2-40B4-BE49-F238E27FC236}">
                <a16:creationId xmlns:a16="http://schemas.microsoft.com/office/drawing/2014/main" id="{F6DA1C8E-B0C7-4AD3-8FF8-48856A28757F}"/>
              </a:ext>
            </a:extLst>
          </p:cNvPr>
          <p:cNvSpPr txBox="1"/>
          <p:nvPr/>
        </p:nvSpPr>
        <p:spPr>
          <a:xfrm>
            <a:off x="1948538" y="3435692"/>
            <a:ext cx="1936808" cy="1754326"/>
          </a:xfrm>
          <a:prstGeom prst="rect">
            <a:avLst/>
          </a:prstGeom>
          <a:noFill/>
        </p:spPr>
        <p:txBody>
          <a:bodyPr wrap="square" rtlCol="0">
            <a:spAutoFit/>
          </a:bodyPr>
          <a:lstStyle/>
          <a:p>
            <a:pPr algn="ctr"/>
            <a:r>
              <a:rPr lang="ru-RU" b="1" i="0" dirty="0">
                <a:solidFill>
                  <a:schemeClr val="tx2"/>
                </a:solidFill>
                <a:effectLst/>
              </a:rPr>
              <a:t>Участие в публичных</a:t>
            </a:r>
          </a:p>
          <a:p>
            <a:pPr algn="ctr"/>
            <a:r>
              <a:rPr lang="ru-RU" b="1" i="0" dirty="0">
                <a:solidFill>
                  <a:schemeClr val="tx2"/>
                </a:solidFill>
                <a:effectLst/>
              </a:rPr>
              <a:t>слушаниях проекта решения</a:t>
            </a:r>
          </a:p>
          <a:p>
            <a:pPr algn="ctr"/>
            <a:r>
              <a:rPr lang="ru-RU" b="1" i="0" dirty="0">
                <a:solidFill>
                  <a:schemeClr val="tx2"/>
                </a:solidFill>
                <a:effectLst/>
              </a:rPr>
              <a:t>на очередной</a:t>
            </a:r>
          </a:p>
          <a:p>
            <a:pPr algn="ctr"/>
            <a:r>
              <a:rPr lang="ru-RU" b="1" i="0" dirty="0">
                <a:solidFill>
                  <a:schemeClr val="tx2"/>
                </a:solidFill>
                <a:effectLst/>
              </a:rPr>
              <a:t>финансовый год</a:t>
            </a:r>
          </a:p>
        </p:txBody>
      </p:sp>
      <p:sp>
        <p:nvSpPr>
          <p:cNvPr id="26" name="TextBox 25">
            <a:extLst>
              <a:ext uri="{FF2B5EF4-FFF2-40B4-BE49-F238E27FC236}">
                <a16:creationId xmlns:a16="http://schemas.microsoft.com/office/drawing/2014/main" id="{04181017-442A-4EA5-A76E-1658B189A28F}"/>
              </a:ext>
            </a:extLst>
          </p:cNvPr>
          <p:cNvSpPr txBox="1"/>
          <p:nvPr/>
        </p:nvSpPr>
        <p:spPr>
          <a:xfrm>
            <a:off x="5151443" y="3338952"/>
            <a:ext cx="1936808" cy="2031325"/>
          </a:xfrm>
          <a:prstGeom prst="rect">
            <a:avLst/>
          </a:prstGeom>
          <a:noFill/>
        </p:spPr>
        <p:txBody>
          <a:bodyPr wrap="square" rtlCol="0">
            <a:spAutoFit/>
          </a:bodyPr>
          <a:lstStyle/>
          <a:p>
            <a:pPr algn="ctr"/>
            <a:r>
              <a:rPr lang="ru-RU" b="1" i="0" dirty="0">
                <a:solidFill>
                  <a:schemeClr val="accent2"/>
                </a:solidFill>
                <a:effectLst/>
              </a:rPr>
              <a:t>Участие в публичных</a:t>
            </a:r>
          </a:p>
          <a:p>
            <a:pPr algn="ctr"/>
            <a:r>
              <a:rPr lang="ru-RU" b="1" i="0" dirty="0">
                <a:solidFill>
                  <a:schemeClr val="accent2"/>
                </a:solidFill>
                <a:effectLst/>
              </a:rPr>
              <a:t>слушаниях проекта решения</a:t>
            </a:r>
          </a:p>
          <a:p>
            <a:pPr algn="ctr"/>
            <a:r>
              <a:rPr lang="ru-RU" b="1" i="0" dirty="0">
                <a:solidFill>
                  <a:schemeClr val="accent2"/>
                </a:solidFill>
                <a:effectLst/>
              </a:rPr>
              <a:t>по отчету об исполнении</a:t>
            </a:r>
          </a:p>
          <a:p>
            <a:pPr algn="ctr"/>
            <a:r>
              <a:rPr lang="ru-RU" b="1" i="0" dirty="0">
                <a:solidFill>
                  <a:schemeClr val="accent2"/>
                </a:solidFill>
                <a:effectLst/>
              </a:rPr>
              <a:t>бюджета</a:t>
            </a:r>
          </a:p>
        </p:txBody>
      </p:sp>
      <p:sp>
        <p:nvSpPr>
          <p:cNvPr id="28" name="TextBox 27">
            <a:extLst>
              <a:ext uri="{FF2B5EF4-FFF2-40B4-BE49-F238E27FC236}">
                <a16:creationId xmlns:a16="http://schemas.microsoft.com/office/drawing/2014/main" id="{3F4FB1E2-71CA-4285-99AB-63649D92FBE1}"/>
              </a:ext>
            </a:extLst>
          </p:cNvPr>
          <p:cNvSpPr txBox="1"/>
          <p:nvPr/>
        </p:nvSpPr>
        <p:spPr>
          <a:xfrm>
            <a:off x="8380275" y="3488819"/>
            <a:ext cx="1936808" cy="1754326"/>
          </a:xfrm>
          <a:prstGeom prst="rect">
            <a:avLst/>
          </a:prstGeom>
          <a:noFill/>
        </p:spPr>
        <p:txBody>
          <a:bodyPr wrap="square" rtlCol="0">
            <a:spAutoFit/>
          </a:bodyPr>
          <a:lstStyle/>
          <a:p>
            <a:pPr algn="ctr"/>
            <a:r>
              <a:rPr lang="ru-RU" b="1" i="0" dirty="0">
                <a:solidFill>
                  <a:schemeClr val="accent3"/>
                </a:solidFill>
                <a:effectLst/>
              </a:rPr>
              <a:t>Участие в публичных</a:t>
            </a:r>
          </a:p>
          <a:p>
            <a:pPr algn="ctr"/>
            <a:r>
              <a:rPr lang="ru-RU" b="1" i="0" dirty="0">
                <a:solidFill>
                  <a:schemeClr val="accent3"/>
                </a:solidFill>
                <a:effectLst/>
              </a:rPr>
              <a:t>обсуждениях по объектам</a:t>
            </a:r>
          </a:p>
          <a:p>
            <a:pPr algn="ctr"/>
            <a:r>
              <a:rPr lang="ru-RU" b="1" i="0" dirty="0">
                <a:solidFill>
                  <a:schemeClr val="accent3"/>
                </a:solidFill>
                <a:effectLst/>
              </a:rPr>
              <a:t>благоустройства территории</a:t>
            </a:r>
          </a:p>
        </p:txBody>
      </p:sp>
      <p:sp>
        <p:nvSpPr>
          <p:cNvPr id="32" name="TextBox 31">
            <a:extLst>
              <a:ext uri="{FF2B5EF4-FFF2-40B4-BE49-F238E27FC236}">
                <a16:creationId xmlns:a16="http://schemas.microsoft.com/office/drawing/2014/main" id="{8844A3C2-C01F-4AFE-83E3-6CBDC6565AB8}"/>
              </a:ext>
            </a:extLst>
          </p:cNvPr>
          <p:cNvSpPr txBox="1"/>
          <p:nvPr/>
        </p:nvSpPr>
        <p:spPr>
          <a:xfrm>
            <a:off x="2021329" y="1539375"/>
            <a:ext cx="8541941" cy="646331"/>
          </a:xfrm>
          <a:prstGeom prst="rect">
            <a:avLst/>
          </a:prstGeom>
          <a:noFill/>
        </p:spPr>
        <p:txBody>
          <a:bodyPr wrap="square">
            <a:spAutoFit/>
          </a:bodyPr>
          <a:lstStyle/>
          <a:p>
            <a:pPr algn="ctr"/>
            <a:r>
              <a:rPr lang="ru-RU" i="0" dirty="0">
                <a:solidFill>
                  <a:schemeClr val="tx2"/>
                </a:solidFill>
                <a:effectLst/>
              </a:rPr>
              <a:t>Участие граждан в бюджетном процессе в муниципальном образовании </a:t>
            </a:r>
          </a:p>
          <a:p>
            <a:pPr algn="ctr"/>
            <a:r>
              <a:rPr lang="ru-RU" i="0" dirty="0">
                <a:solidFill>
                  <a:schemeClr val="tx2"/>
                </a:solidFill>
                <a:effectLst/>
              </a:rPr>
              <a:t>Лиговка-Ямская осуществляется через инициативное бюджетирование.</a:t>
            </a:r>
            <a:endParaRPr lang="ru-RU" dirty="0">
              <a:solidFill>
                <a:schemeClr val="tx2"/>
              </a:solidFill>
            </a:endParaRPr>
          </a:p>
        </p:txBody>
      </p:sp>
    </p:spTree>
    <p:extLst>
      <p:ext uri="{BB962C8B-B14F-4D97-AF65-F5344CB8AC3E}">
        <p14:creationId xmlns:p14="http://schemas.microsoft.com/office/powerpoint/2010/main" val="173655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9="http://schemas.microsoft.com/office/powerpoint/2015/09/main" xmlns:p15="http://schemas.microsoft.com/office/powerpoint/2012/main" xmlns:a14="http://schemas.microsoft.com/office/drawing/2010/main"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Тема Office">
  <a:themeElements>
    <a:clrScheme name="Другая 2">
      <a:dk1>
        <a:sysClr val="windowText" lastClr="000000"/>
      </a:dk1>
      <a:lt1>
        <a:sysClr val="window" lastClr="FFFFFF"/>
      </a:lt1>
      <a:dk2>
        <a:srgbClr val="025373"/>
      </a:dk2>
      <a:lt2>
        <a:srgbClr val="E7E6E6"/>
      </a:lt2>
      <a:accent1>
        <a:srgbClr val="025373"/>
      </a:accent1>
      <a:accent2>
        <a:srgbClr val="0378A6"/>
      </a:accent2>
      <a:accent3>
        <a:srgbClr val="F2CB05"/>
      </a:accent3>
      <a:accent4>
        <a:srgbClr val="D6D6D6"/>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725</TotalTime>
  <Words>1244</Words>
  <Application>Microsoft Office PowerPoint</Application>
  <PresentationFormat>Широкоэкранный</PresentationFormat>
  <Paragraphs>245</Paragraphs>
  <Slides>19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19</vt:i4>
      </vt:variant>
    </vt:vector>
  </HeadingPairs>
  <TitlesOfParts>
    <vt:vector size="26" baseType="lpstr">
      <vt:lpstr>Arial</vt:lpstr>
      <vt:lpstr>Calibri</vt:lpstr>
      <vt:lpstr>Calibri Light</vt:lpstr>
      <vt:lpstr>Georgia</vt:lpstr>
      <vt:lpstr>PT Serif</vt:lpstr>
      <vt:lpstr>Times New Roman</vt:lpstr>
      <vt:lpstr>Тема Office</vt:lpstr>
      <vt:lpstr>Презентация PowerPoint</vt:lpstr>
      <vt:lpstr>Содержание: </vt:lpstr>
      <vt:lpstr>Общие положения </vt:lpstr>
      <vt:lpstr>Общие положения </vt:lpstr>
      <vt:lpstr>Информация о бюджете </vt:lpstr>
      <vt:lpstr>Информация о бюджете   </vt:lpstr>
      <vt:lpstr>Информация о бюджете </vt:lpstr>
      <vt:lpstr>Участие граждан в бюджетном процессе </vt:lpstr>
      <vt:lpstr>Как граждане могут принять участие  в бюджетном процессе </vt:lpstr>
      <vt:lpstr>Основные понятия </vt:lpstr>
      <vt:lpstr>Бюджетный процесс  в Муниципальном образовании Лиговка – Ямская </vt:lpstr>
      <vt:lpstr>Основные параметры бюджета  внутригородского Муниципального образования Санкт-Петербурга муниципальный округ Лиговка-Ямская  на 2025 год и на плановый период 2026 и 2027 годов.</vt:lpstr>
      <vt:lpstr>Основные параметры бюджета  внутригородского Муниципального образования Санкт-Петербурга муниципальный округ Лиговка-Ямская  на 2025 год и на плановый период 2026 и 2027 годов.</vt:lpstr>
      <vt:lpstr>Проектом местного бюджета  в 2025 году и плановом периоде 2026-2027 годов  запланированы расходы по 22 муниципальным программам   </vt:lpstr>
      <vt:lpstr>Презентация PowerPoint</vt:lpstr>
      <vt:lpstr>Презентация PowerPoint</vt:lpstr>
      <vt:lpstr>Презентация PowerPoint</vt:lpstr>
      <vt:lpstr>Наглядное распределение бюджета  на 2025 год  и плановый период 2026-2027 годов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Юрий Козырев</dc:creator>
  <cp:lastModifiedBy>Professional</cp:lastModifiedBy>
  <cp:revision>61</cp:revision>
  <dcterms:created xsi:type="dcterms:W3CDTF">2020-06-21T13:18:43Z</dcterms:created>
  <dcterms:modified xsi:type="dcterms:W3CDTF">2025-01-20T12:47:11Z</dcterms:modified>
</cp:coreProperties>
</file>